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5" r:id="rId1"/>
    <p:sldMasterId id="2147483690" r:id="rId2"/>
    <p:sldMasterId id="2147483694" r:id="rId3"/>
  </p:sldMasterIdLst>
  <p:notesMasterIdLst>
    <p:notesMasterId r:id="rId33"/>
  </p:notesMasterIdLst>
  <p:handoutMasterIdLst>
    <p:handoutMasterId r:id="rId34"/>
  </p:handoutMasterIdLst>
  <p:sldIdLst>
    <p:sldId id="257" r:id="rId4"/>
    <p:sldId id="522" r:id="rId5"/>
    <p:sldId id="298" r:id="rId6"/>
    <p:sldId id="523" r:id="rId7"/>
    <p:sldId id="524" r:id="rId8"/>
    <p:sldId id="525" r:id="rId9"/>
    <p:sldId id="535" r:id="rId10"/>
    <p:sldId id="536" r:id="rId11"/>
    <p:sldId id="529" r:id="rId12"/>
    <p:sldId id="537" r:id="rId13"/>
    <p:sldId id="526" r:id="rId14"/>
    <p:sldId id="527" r:id="rId15"/>
    <p:sldId id="538" r:id="rId16"/>
    <p:sldId id="528" r:id="rId17"/>
    <p:sldId id="530" r:id="rId18"/>
    <p:sldId id="534" r:id="rId19"/>
    <p:sldId id="540" r:id="rId20"/>
    <p:sldId id="541" r:id="rId21"/>
    <p:sldId id="531" r:id="rId22"/>
    <p:sldId id="542" r:id="rId23"/>
    <p:sldId id="543" r:id="rId24"/>
    <p:sldId id="544" r:id="rId25"/>
    <p:sldId id="545" r:id="rId26"/>
    <p:sldId id="546" r:id="rId27"/>
    <p:sldId id="547" r:id="rId28"/>
    <p:sldId id="532" r:id="rId29"/>
    <p:sldId id="533" r:id="rId30"/>
    <p:sldId id="548" r:id="rId31"/>
    <p:sldId id="549" r:id="rId32"/>
  </p:sldIdLst>
  <p:sldSz cx="9906000" cy="6858000" type="A4"/>
  <p:notesSz cx="6662738" cy="98329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4">
          <p15:clr>
            <a:srgbClr val="A4A3A4"/>
          </p15:clr>
        </p15:guide>
        <p15:guide id="2" orient="horz" pos="720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5" orient="horz" pos="1914">
          <p15:clr>
            <a:srgbClr val="A4A3A4"/>
          </p15:clr>
        </p15:guide>
        <p15:guide id="6" pos="3228">
          <p15:clr>
            <a:srgbClr val="A4A3A4"/>
          </p15:clr>
        </p15:guide>
        <p15:guide id="7" pos="217" userDrawn="1">
          <p15:clr>
            <a:srgbClr val="A4A3A4"/>
          </p15:clr>
        </p15:guide>
        <p15:guide id="8" pos="4494">
          <p15:clr>
            <a:srgbClr val="A4A3A4"/>
          </p15:clr>
        </p15:guide>
        <p15:guide id="9" pos="3307">
          <p15:clr>
            <a:srgbClr val="A4A3A4"/>
          </p15:clr>
        </p15:guide>
        <p15:guide id="10" pos="4794">
          <p15:clr>
            <a:srgbClr val="A4A3A4"/>
          </p15:clr>
        </p15:guide>
        <p15:guide id="11" pos="1032">
          <p15:clr>
            <a:srgbClr val="A4A3A4"/>
          </p15:clr>
        </p15:guide>
        <p15:guide id="12" pos="1098">
          <p15:clr>
            <a:srgbClr val="A4A3A4"/>
          </p15:clr>
        </p15:guide>
        <p15:guide id="13" pos="3120" userDrawn="1">
          <p15:clr>
            <a:srgbClr val="A4A3A4"/>
          </p15:clr>
        </p15:guide>
        <p15:guide id="14" pos="6023" userDrawn="1">
          <p15:clr>
            <a:srgbClr val="A4A3A4"/>
          </p15:clr>
        </p15:guide>
        <p15:guide id="15" orient="horz" pos="4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7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ECECEC"/>
    <a:srgbClr val="0066CC"/>
    <a:srgbClr val="808080"/>
    <a:srgbClr val="777777"/>
    <a:srgbClr val="FF9900"/>
    <a:srgbClr val="B2B2B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8" autoAdjust="0"/>
    <p:restoredTop sz="86358" autoAdjust="0"/>
  </p:normalViewPr>
  <p:slideViewPr>
    <p:cSldViewPr snapToGrid="0">
      <p:cViewPr varScale="1">
        <p:scale>
          <a:sx n="115" d="100"/>
          <a:sy n="115" d="100"/>
        </p:scale>
        <p:origin x="1692" y="108"/>
      </p:cViewPr>
      <p:guideLst>
        <p:guide orient="horz" pos="3084"/>
        <p:guide orient="horz" pos="720"/>
        <p:guide orient="horz" pos="210"/>
        <p:guide orient="horz" pos="845"/>
        <p:guide orient="horz" pos="1914"/>
        <p:guide pos="3228"/>
        <p:guide pos="217"/>
        <p:guide pos="4494"/>
        <p:guide pos="3307"/>
        <p:guide pos="4794"/>
        <p:guide pos="1032"/>
        <p:guide pos="1098"/>
        <p:guide pos="3120"/>
        <p:guide pos="6023"/>
        <p:guide orient="horz" pos="48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90"/>
    </p:cViewPr>
  </p:sorterViewPr>
  <p:notesViewPr>
    <p:cSldViewPr snapToGrid="0">
      <p:cViewPr varScale="1">
        <p:scale>
          <a:sx n="77" d="100"/>
          <a:sy n="77" d="100"/>
        </p:scale>
        <p:origin x="-2220" y="-108"/>
      </p:cViewPr>
      <p:guideLst>
        <p:guide orient="horz" pos="3097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3488" y="0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39263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3488" y="9339263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D53039E5-A076-40B5-BD13-6758EDFA5EA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9925" y="738188"/>
            <a:ext cx="5324475" cy="3686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70425"/>
            <a:ext cx="4884738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D103B80C-8455-4A26-B9A4-6ECF13BAF49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3E5A6760-00FB-4653-9740-1C952B1551E3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0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6EC6D8C3-7D15-48D7-9944-EB2C594AB6A1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300B5EB1-8CD8-4EA2-A2F3-E47B31417547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19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38604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C1627EDE-7826-4CFE-B3B3-C99201D5A2B3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20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02070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8EFAA68B-69D7-4EE1-BFBC-C6C03F656CED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21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9582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988DD609-F691-43D4-BDA6-3A29CC72C450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22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0818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C33C1E39-E222-4A3B-92E6-097A5988AE19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23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8229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 noChangeArrowheads="1"/>
          </p:cNvSpPr>
          <p:nvPr/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b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fld id="{FCCEF61C-A17F-4BD2-80D1-99AB30326394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algn="r" eaLnBrk="1" hangingPunct="1"/>
              <a:t>24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5755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3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7957" y="83910"/>
            <a:ext cx="9533881" cy="44543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0" y="620525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  <a:alpha val="75999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7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7957" y="85212"/>
            <a:ext cx="9393881" cy="44543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28600" y="741363"/>
            <a:ext cx="9393238" cy="55927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0" y="620525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  <a:alpha val="75999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9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349269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6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사이트명</a:t>
            </a:r>
            <a:r>
              <a:rPr lang="ko-KR" altLang="en-US" b="1" dirty="0">
                <a:solidFill>
                  <a:schemeClr val="bg1"/>
                </a:solidFill>
              </a:rPr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25384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사이트명</a:t>
            </a:r>
            <a:r>
              <a:rPr lang="ko-KR" altLang="en-US" b="1" dirty="0">
                <a:solidFill>
                  <a:schemeClr val="bg1"/>
                </a:solidFill>
              </a:rPr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149358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282327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26" name="Line 42"/>
          <p:cNvSpPr>
            <a:spLocks noChangeShapeType="1"/>
          </p:cNvSpPr>
          <p:nvPr userDrawn="1"/>
        </p:nvSpPr>
        <p:spPr bwMode="auto">
          <a:xfrm flipV="1">
            <a:off x="0" y="6524625"/>
            <a:ext cx="9906000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8" r:id="rId3"/>
    <p:sldLayoutId id="2147483749" r:id="rId4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4"/>
          <p:cNvSpPr>
            <a:spLocks noChangeArrowheads="1"/>
          </p:cNvSpPr>
          <p:nvPr userDrawn="1"/>
        </p:nvSpPr>
        <p:spPr bwMode="auto">
          <a:xfrm>
            <a:off x="57150" y="44450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72" name="Rectangle 9"/>
          <p:cNvSpPr>
            <a:spLocks noChangeArrowheads="1"/>
          </p:cNvSpPr>
          <p:nvPr userDrawn="1"/>
        </p:nvSpPr>
        <p:spPr bwMode="auto">
          <a:xfrm>
            <a:off x="7654925" y="1392238"/>
            <a:ext cx="2193925" cy="217487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 Box 11"/>
          <p:cNvSpPr txBox="1">
            <a:spLocks noChangeArrowheads="1"/>
          </p:cNvSpPr>
          <p:nvPr userDrawn="1"/>
        </p:nvSpPr>
        <p:spPr bwMode="auto">
          <a:xfrm>
            <a:off x="7688263" y="6594475"/>
            <a:ext cx="588962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fld id="{C03E64FB-A618-47F8-8CBA-C5E4C6F9ADAC}" type="slidenum"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l" eaLnBrk="1" hangingPunct="1"/>
              <a:t>‹#›</a:t>
            </a:fld>
            <a:r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Page</a:t>
            </a:r>
          </a:p>
        </p:txBody>
      </p:sp>
      <p:sp>
        <p:nvSpPr>
          <p:cNvPr id="75" name="Line 12"/>
          <p:cNvSpPr>
            <a:spLocks noChangeShapeType="1"/>
          </p:cNvSpPr>
          <p:nvPr userDrawn="1"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3" name="Line 21"/>
          <p:cNvSpPr>
            <a:spLocks noChangeShapeType="1"/>
          </p:cNvSpPr>
          <p:nvPr userDrawn="1"/>
        </p:nvSpPr>
        <p:spPr bwMode="auto">
          <a:xfrm>
            <a:off x="7667625" y="1606550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Rectangle 10"/>
          <p:cNvSpPr>
            <a:spLocks noChangeArrowheads="1"/>
          </p:cNvSpPr>
          <p:nvPr userDrawn="1"/>
        </p:nvSpPr>
        <p:spPr bwMode="auto">
          <a:xfrm>
            <a:off x="7665173" y="333375"/>
            <a:ext cx="618392" cy="1079500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3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8" name="Rectangle 13"/>
          <p:cNvSpPr>
            <a:spLocks noChangeArrowheads="1"/>
          </p:cNvSpPr>
          <p:nvPr userDrawn="1"/>
        </p:nvSpPr>
        <p:spPr bwMode="auto">
          <a:xfrm>
            <a:off x="7676896" y="331789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Project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9" name="Line 16"/>
          <p:cNvSpPr>
            <a:spLocks noChangeShapeType="1"/>
          </p:cNvSpPr>
          <p:nvPr userDrawn="1"/>
        </p:nvSpPr>
        <p:spPr bwMode="auto">
          <a:xfrm>
            <a:off x="8274773" y="333376"/>
            <a:ext cx="0" cy="1065213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3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0" name="Rectangle 13"/>
          <p:cNvSpPr>
            <a:spLocks noChangeArrowheads="1"/>
          </p:cNvSpPr>
          <p:nvPr userDrawn="1"/>
        </p:nvSpPr>
        <p:spPr bwMode="auto">
          <a:xfrm>
            <a:off x="7676896" y="550864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화면명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1" name="Rectangle 13"/>
          <p:cNvSpPr>
            <a:spLocks noChangeArrowheads="1"/>
          </p:cNvSpPr>
          <p:nvPr userDrawn="1"/>
        </p:nvSpPr>
        <p:spPr bwMode="auto">
          <a:xfrm>
            <a:off x="7676896" y="763587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사용주체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2" name="Rectangle 13"/>
          <p:cNvSpPr>
            <a:spLocks noChangeArrowheads="1"/>
          </p:cNvSpPr>
          <p:nvPr userDrawn="1"/>
        </p:nvSpPr>
        <p:spPr bwMode="auto">
          <a:xfrm>
            <a:off x="7676896" y="967037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Location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3" name="Rectangle 13"/>
          <p:cNvSpPr>
            <a:spLocks noChangeArrowheads="1"/>
          </p:cNvSpPr>
          <p:nvPr userDrawn="1"/>
        </p:nvSpPr>
        <p:spPr bwMode="auto">
          <a:xfrm>
            <a:off x="7676896" y="1185193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</a:t>
            </a: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ID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4" name="Rectangle 13"/>
          <p:cNvSpPr>
            <a:spLocks noChangeArrowheads="1"/>
          </p:cNvSpPr>
          <p:nvPr userDrawn="1"/>
        </p:nvSpPr>
        <p:spPr bwMode="auto">
          <a:xfrm>
            <a:off x="7676896" y="1396870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Description (</a:t>
            </a:r>
            <a:r>
              <a:rPr kumimoji="1" lang="ko-KR" altLang="en-US" sz="738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화면설명</a:t>
            </a:r>
            <a:r>
              <a:rPr kumimoji="1" lang="en-US" altLang="ko-KR" sz="738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95" name="Line 15"/>
          <p:cNvSpPr>
            <a:spLocks noChangeShapeType="1"/>
          </p:cNvSpPr>
          <p:nvPr userDrawn="1"/>
        </p:nvSpPr>
        <p:spPr bwMode="auto">
          <a:xfrm>
            <a:off x="7667625" y="3333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Line 17"/>
          <p:cNvSpPr>
            <a:spLocks noChangeShapeType="1"/>
          </p:cNvSpPr>
          <p:nvPr userDrawn="1"/>
        </p:nvSpPr>
        <p:spPr bwMode="auto">
          <a:xfrm>
            <a:off x="7667625" y="5492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Line 18"/>
          <p:cNvSpPr>
            <a:spLocks noChangeShapeType="1"/>
          </p:cNvSpPr>
          <p:nvPr userDrawn="1"/>
        </p:nvSpPr>
        <p:spPr bwMode="auto">
          <a:xfrm>
            <a:off x="7667625" y="9699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Line 19"/>
          <p:cNvSpPr>
            <a:spLocks noChangeShapeType="1"/>
          </p:cNvSpPr>
          <p:nvPr userDrawn="1"/>
        </p:nvSpPr>
        <p:spPr bwMode="auto">
          <a:xfrm>
            <a:off x="7667625" y="11858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Line 20"/>
          <p:cNvSpPr>
            <a:spLocks noChangeShapeType="1"/>
          </p:cNvSpPr>
          <p:nvPr userDrawn="1"/>
        </p:nvSpPr>
        <p:spPr bwMode="auto">
          <a:xfrm>
            <a:off x="7667625" y="14017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Line 24"/>
          <p:cNvSpPr>
            <a:spLocks noChangeShapeType="1"/>
          </p:cNvSpPr>
          <p:nvPr userDrawn="1"/>
        </p:nvSpPr>
        <p:spPr bwMode="auto">
          <a:xfrm>
            <a:off x="7667625" y="7651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60" name="Rectangle 8"/>
          <p:cNvSpPr>
            <a:spLocks noChangeArrowheads="1"/>
          </p:cNvSpPr>
          <p:nvPr userDrawn="1"/>
        </p:nvSpPr>
        <p:spPr bwMode="auto">
          <a:xfrm>
            <a:off x="8843963" y="1187450"/>
            <a:ext cx="461962" cy="225425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1" name="Rectangle 9"/>
          <p:cNvSpPr>
            <a:spLocks noChangeArrowheads="1"/>
          </p:cNvSpPr>
          <p:nvPr userDrawn="1"/>
        </p:nvSpPr>
        <p:spPr bwMode="auto">
          <a:xfrm>
            <a:off x="7654925" y="1392238"/>
            <a:ext cx="2193925" cy="217487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2" name="Rectangle 10"/>
          <p:cNvSpPr>
            <a:spLocks noChangeArrowheads="1"/>
          </p:cNvSpPr>
          <p:nvPr userDrawn="1"/>
        </p:nvSpPr>
        <p:spPr bwMode="auto">
          <a:xfrm>
            <a:off x="7654925" y="333375"/>
            <a:ext cx="669925" cy="1079500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3" name="Text Box 11"/>
          <p:cNvSpPr txBox="1">
            <a:spLocks noChangeArrowheads="1"/>
          </p:cNvSpPr>
          <p:nvPr userDrawn="1"/>
        </p:nvSpPr>
        <p:spPr bwMode="auto">
          <a:xfrm>
            <a:off x="7688263" y="6594475"/>
            <a:ext cx="588962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fld id="{8106E65E-A931-4D3D-924C-A47D27B55E28}" type="slidenum"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l" eaLnBrk="1" hangingPunct="1"/>
              <a:t>‹#›</a:t>
            </a:fld>
            <a:r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Page</a:t>
            </a:r>
          </a:p>
        </p:txBody>
      </p:sp>
      <p:sp>
        <p:nvSpPr>
          <p:cNvPr id="1380364" name="Line 12"/>
          <p:cNvSpPr>
            <a:spLocks noChangeShapeType="1"/>
          </p:cNvSpPr>
          <p:nvPr userDrawn="1"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5" name="Rectangle 13"/>
          <p:cNvSpPr>
            <a:spLocks noChangeArrowheads="1"/>
          </p:cNvSpPr>
          <p:nvPr userDrawn="1"/>
        </p:nvSpPr>
        <p:spPr bwMode="auto">
          <a:xfrm>
            <a:off x="7667625" y="331788"/>
            <a:ext cx="657225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Project         </a:t>
            </a:r>
            <a:r>
              <a:rPr lang="ko-KR" altLang="en-US" dirty="0">
                <a:solidFill>
                  <a:srgbClr val="000000"/>
                </a:solidFill>
              </a:rPr>
              <a:t>참여하는 </a:t>
            </a:r>
            <a:r>
              <a:rPr lang="ko-KR" altLang="en-US" dirty="0" err="1">
                <a:solidFill>
                  <a:srgbClr val="000000"/>
                </a:solidFill>
              </a:rPr>
              <a:t>사이트명</a:t>
            </a:r>
            <a:endParaRPr lang="en-US" altLang="ko-KR" dirty="0">
              <a:solidFill>
                <a:srgbClr val="000000"/>
              </a:solidFill>
            </a:endParaRP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화면명</a:t>
            </a:r>
            <a:endParaRPr lang="ko-KR" altLang="en-US" dirty="0">
              <a:solidFill>
                <a:srgbClr val="000000"/>
              </a:solidFill>
            </a:endParaRP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ko-KR" altLang="en-US" dirty="0">
                <a:solidFill>
                  <a:srgbClr val="000000"/>
                </a:solidFill>
              </a:rPr>
              <a:t>사용주체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Location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DB/HTM                        </a:t>
            </a:r>
            <a:r>
              <a:rPr lang="ko-KR" altLang="en-US" dirty="0">
                <a:solidFill>
                  <a:srgbClr val="000000"/>
                </a:solidFill>
              </a:rPr>
              <a:t>화면</a:t>
            </a: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Description (</a:t>
            </a:r>
            <a:r>
              <a:rPr lang="ko-KR" altLang="en-US" dirty="0">
                <a:solidFill>
                  <a:srgbClr val="000000"/>
                </a:solidFill>
              </a:rPr>
              <a:t>화면설명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endParaRPr lang="en-US" altLang="ko-KR" dirty="0"/>
          </a:p>
        </p:txBody>
      </p:sp>
      <p:sp>
        <p:nvSpPr>
          <p:cNvPr id="1380366" name="Rectangle 14"/>
          <p:cNvSpPr>
            <a:spLocks noChangeArrowheads="1"/>
          </p:cNvSpPr>
          <p:nvPr userDrawn="1"/>
        </p:nvSpPr>
        <p:spPr bwMode="auto">
          <a:xfrm>
            <a:off x="57150" y="44450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7" name="Line 15"/>
          <p:cNvSpPr>
            <a:spLocks noChangeShapeType="1"/>
          </p:cNvSpPr>
          <p:nvPr userDrawn="1"/>
        </p:nvSpPr>
        <p:spPr bwMode="auto">
          <a:xfrm>
            <a:off x="7667625" y="3333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8" name="Line 16"/>
          <p:cNvSpPr>
            <a:spLocks noChangeShapeType="1"/>
          </p:cNvSpPr>
          <p:nvPr userDrawn="1"/>
        </p:nvSpPr>
        <p:spPr bwMode="auto">
          <a:xfrm>
            <a:off x="8315325" y="333375"/>
            <a:ext cx="0" cy="1065213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9" name="Line 17"/>
          <p:cNvSpPr>
            <a:spLocks noChangeShapeType="1"/>
          </p:cNvSpPr>
          <p:nvPr userDrawn="1"/>
        </p:nvSpPr>
        <p:spPr bwMode="auto">
          <a:xfrm>
            <a:off x="7667625" y="5492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0" name="Line 18"/>
          <p:cNvSpPr>
            <a:spLocks noChangeShapeType="1"/>
          </p:cNvSpPr>
          <p:nvPr userDrawn="1"/>
        </p:nvSpPr>
        <p:spPr bwMode="auto">
          <a:xfrm>
            <a:off x="7667625" y="9699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1" name="Line 19"/>
          <p:cNvSpPr>
            <a:spLocks noChangeShapeType="1"/>
          </p:cNvSpPr>
          <p:nvPr userDrawn="1"/>
        </p:nvSpPr>
        <p:spPr bwMode="auto">
          <a:xfrm>
            <a:off x="7667625" y="11858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2" name="Line 20"/>
          <p:cNvSpPr>
            <a:spLocks noChangeShapeType="1"/>
          </p:cNvSpPr>
          <p:nvPr userDrawn="1"/>
        </p:nvSpPr>
        <p:spPr bwMode="auto">
          <a:xfrm>
            <a:off x="7667625" y="14017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3" name="Line 21"/>
          <p:cNvSpPr>
            <a:spLocks noChangeShapeType="1"/>
          </p:cNvSpPr>
          <p:nvPr userDrawn="1"/>
        </p:nvSpPr>
        <p:spPr bwMode="auto">
          <a:xfrm>
            <a:off x="7667625" y="1606550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4" name="Line 22"/>
          <p:cNvSpPr>
            <a:spLocks noChangeShapeType="1"/>
          </p:cNvSpPr>
          <p:nvPr userDrawn="1"/>
        </p:nvSpPr>
        <p:spPr bwMode="auto">
          <a:xfrm>
            <a:off x="8840788" y="1187450"/>
            <a:ext cx="0" cy="2159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5" name="Line 23"/>
          <p:cNvSpPr>
            <a:spLocks noChangeShapeType="1"/>
          </p:cNvSpPr>
          <p:nvPr userDrawn="1"/>
        </p:nvSpPr>
        <p:spPr bwMode="auto">
          <a:xfrm>
            <a:off x="9307513" y="1187450"/>
            <a:ext cx="0" cy="2159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6" name="Line 24"/>
          <p:cNvSpPr>
            <a:spLocks noChangeShapeType="1"/>
          </p:cNvSpPr>
          <p:nvPr userDrawn="1"/>
        </p:nvSpPr>
        <p:spPr bwMode="auto">
          <a:xfrm>
            <a:off x="7667625" y="7651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8" name="Text Box 26"/>
          <p:cNvSpPr txBox="1">
            <a:spLocks noChangeArrowheads="1"/>
          </p:cNvSpPr>
          <p:nvPr userDrawn="1"/>
        </p:nvSpPr>
        <p:spPr bwMode="auto">
          <a:xfrm>
            <a:off x="3200400" y="6524625"/>
            <a:ext cx="21701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dirty="0">
                <a:latin typeface="굴림" pitchFamily="50" charset="-127"/>
                <a:ea typeface="굴림" pitchFamily="50" charset="-127"/>
              </a:rPr>
              <a:t>Copyright ⓒ </a:t>
            </a:r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사이트명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All right reserved.</a:t>
            </a:r>
          </a:p>
        </p:txBody>
      </p:sp>
      <p:sp>
        <p:nvSpPr>
          <p:cNvPr id="1380379" name="Text Box 27"/>
          <p:cNvSpPr txBox="1">
            <a:spLocks noChangeArrowheads="1"/>
          </p:cNvSpPr>
          <p:nvPr userDrawn="1"/>
        </p:nvSpPr>
        <p:spPr bwMode="auto">
          <a:xfrm>
            <a:off x="385763" y="152400"/>
            <a:ext cx="1176337" cy="457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 b="1" dirty="0" err="1">
                <a:latin typeface="굴림" pitchFamily="50" charset="-127"/>
                <a:ea typeface="굴림" pitchFamily="50" charset="-127"/>
              </a:rPr>
              <a:t>사이트명</a:t>
            </a:r>
            <a:endParaRPr lang="ko-KR" altLang="en-US" sz="1500" b="1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r>
              <a:rPr lang="en-US" altLang="ko-KR" sz="900" b="1" dirty="0">
                <a:latin typeface="굴림" pitchFamily="50" charset="-127"/>
                <a:ea typeface="굴림" pitchFamily="50" charset="-127"/>
              </a:rPr>
              <a:t>The Hope </a:t>
            </a:r>
            <a:r>
              <a:rPr lang="en-US" altLang="ko-KR" sz="900" b="1" dirty="0" err="1">
                <a:latin typeface="굴림" pitchFamily="50" charset="-127"/>
                <a:ea typeface="굴림" pitchFamily="50" charset="-127"/>
              </a:rPr>
              <a:t>Insuitute</a:t>
            </a:r>
            <a:endParaRPr lang="en-US" altLang="ko-KR" sz="9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80380" name="Text Box 28"/>
          <p:cNvSpPr txBox="1">
            <a:spLocks noChangeArrowheads="1"/>
          </p:cNvSpPr>
          <p:nvPr userDrawn="1"/>
        </p:nvSpPr>
        <p:spPr bwMode="auto">
          <a:xfrm>
            <a:off x="5848350" y="307975"/>
            <a:ext cx="1727200" cy="215900"/>
          </a:xfrm>
          <a:prstGeom prst="rect">
            <a:avLst/>
          </a:prstGeom>
          <a:noFill/>
          <a:ln w="317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chemeClr val="bg2"/>
                </a:solidFill>
              </a:rPr>
              <a:t>로그인     </a:t>
            </a:r>
            <a:r>
              <a:rPr lang="ko-KR" altLang="en-US" dirty="0" err="1">
                <a:solidFill>
                  <a:schemeClr val="bg2"/>
                </a:solidFill>
              </a:rPr>
              <a:t>사이트맵</a:t>
            </a:r>
            <a:r>
              <a:rPr lang="ko-KR" altLang="en-US" dirty="0">
                <a:solidFill>
                  <a:schemeClr val="bg2"/>
                </a:solidFill>
              </a:rPr>
              <a:t>     </a:t>
            </a:r>
            <a:r>
              <a:rPr lang="en-US" altLang="ko-KR" dirty="0">
                <a:solidFill>
                  <a:schemeClr val="bg2"/>
                </a:solidFill>
              </a:rPr>
              <a:t>ENGLISH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27"/>
          <p:cNvSpPr>
            <a:spLocks noChangeShapeType="1"/>
          </p:cNvSpPr>
          <p:nvPr/>
        </p:nvSpPr>
        <p:spPr bwMode="auto">
          <a:xfrm>
            <a:off x="5105400" y="2971800"/>
            <a:ext cx="4419600" cy="0"/>
          </a:xfrm>
          <a:prstGeom prst="line">
            <a:avLst/>
          </a:prstGeom>
          <a:noFill/>
          <a:ln w="28575">
            <a:solidFill>
              <a:srgbClr val="808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71" name="Rectangle 228"/>
          <p:cNvSpPr>
            <a:spLocks noChangeArrowheads="1"/>
          </p:cNvSpPr>
          <p:nvPr/>
        </p:nvSpPr>
        <p:spPr bwMode="auto">
          <a:xfrm>
            <a:off x="3846513" y="2997200"/>
            <a:ext cx="572611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30000"/>
              </a:lnSpc>
            </a:pPr>
            <a:r>
              <a:rPr kumimoji="0" lang="ko-KR" altLang="en-US" sz="20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설계서</a:t>
            </a:r>
            <a:endParaRPr kumimoji="0" lang="ko-KR" altLang="en-US" sz="2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 eaLnBrk="1" hangingPunct="1">
              <a:lnSpc>
                <a:spcPct val="80000"/>
              </a:lnSpc>
            </a:pPr>
            <a:endParaRPr lang="en-US" altLang="ko-KR" sz="20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172" name="Rectangle 229"/>
          <p:cNvSpPr>
            <a:spLocks noGrp="1" noChangeArrowheads="1"/>
          </p:cNvSpPr>
          <p:nvPr>
            <p:ph type="ctrTitle"/>
          </p:nvPr>
        </p:nvSpPr>
        <p:spPr bwMode="auto">
          <a:xfrm>
            <a:off x="717550" y="2347913"/>
            <a:ext cx="8807450" cy="434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kumimoji="0" lang="ko-KR" altLang="en-US" sz="3200" dirty="0" smtClean="0">
                <a:solidFill>
                  <a:srgbClr val="808080"/>
                </a:solidFill>
                <a:latin typeface="HY각헤드라인M" pitchFamily="18" charset="-127"/>
                <a:ea typeface="HY각헤드라인M" pitchFamily="18" charset="-127"/>
              </a:rPr>
              <a:t>캠핑장 소개</a:t>
            </a:r>
            <a:endParaRPr kumimoji="0" lang="ko-KR" altLang="en-US" sz="3200" dirty="0" smtClean="0">
              <a:solidFill>
                <a:srgbClr val="808080"/>
              </a:solidFill>
              <a:latin typeface="HY각헤드라인M" pitchFamily="18" charset="-127"/>
              <a:ea typeface="HY각헤드라인M" pitchFamily="18" charset="-127"/>
            </a:endParaRPr>
          </a:p>
        </p:txBody>
      </p:sp>
      <p:sp>
        <p:nvSpPr>
          <p:cNvPr id="7173" name="Rectangle 230"/>
          <p:cNvSpPr>
            <a:spLocks noChangeArrowheads="1"/>
          </p:cNvSpPr>
          <p:nvPr/>
        </p:nvSpPr>
        <p:spPr bwMode="auto">
          <a:xfrm>
            <a:off x="110443" y="604838"/>
            <a:ext cx="19272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ko-KR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     Version 1</a:t>
            </a:r>
          </a:p>
        </p:txBody>
      </p:sp>
      <p:graphicFrame>
        <p:nvGraphicFramePr>
          <p:cNvPr id="13610" name="Group 2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90756"/>
              </p:ext>
            </p:extLst>
          </p:nvPr>
        </p:nvGraphicFramePr>
        <p:xfrm>
          <a:off x="533400" y="968375"/>
          <a:ext cx="8667750" cy="1097176"/>
        </p:xfrm>
        <a:graphic>
          <a:graphicData uri="http://schemas.openxmlformats.org/drawingml/2006/table">
            <a:tbl>
              <a:tblPr/>
              <a:tblGrid>
                <a:gridCol w="103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작성일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화면용도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사용자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관리자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개발팀 확인자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디자인팀 확인자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박준현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2022-10-11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사용자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관리자 화면설계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박준현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박준현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06" name="Rectangle 263"/>
          <p:cNvSpPr>
            <a:spLocks noChangeArrowheads="1"/>
          </p:cNvSpPr>
          <p:nvPr/>
        </p:nvSpPr>
        <p:spPr bwMode="auto">
          <a:xfrm>
            <a:off x="4773882" y="620713"/>
            <a:ext cx="4427267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ko-KR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Last </a:t>
            </a:r>
            <a:r>
              <a:rPr lang="en-US" altLang="ko-KR" sz="1800" b="1" dirty="0" smtClean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Updated : </a:t>
            </a:r>
            <a:endParaRPr lang="en-US" altLang="ko-KR" sz="1800" b="1" dirty="0">
              <a:solidFill>
                <a:schemeClr val="bg2"/>
              </a:solidFill>
              <a:latin typeface="Tahoma" panose="020B0604030504040204" pitchFamily="34" charset="0"/>
              <a:ea typeface="돋움체" panose="020B0609000101010101" pitchFamily="49" charset="-127"/>
            </a:endParaRPr>
          </a:p>
        </p:txBody>
      </p:sp>
      <p:grpSp>
        <p:nvGrpSpPr>
          <p:cNvPr id="7207" name="Group 264"/>
          <p:cNvGrpSpPr>
            <a:grpSpLocks/>
          </p:cNvGrpSpPr>
          <p:nvPr/>
        </p:nvGrpSpPr>
        <p:grpSpPr bwMode="auto">
          <a:xfrm>
            <a:off x="492125" y="5672138"/>
            <a:ext cx="2743200" cy="530225"/>
            <a:chOff x="4032" y="2610"/>
            <a:chExt cx="1728" cy="334"/>
          </a:xfrm>
        </p:grpSpPr>
        <p:sp>
          <p:nvSpPr>
            <p:cNvPr id="7209" name="Text Box 265"/>
            <p:cNvSpPr txBox="1">
              <a:spLocks noChangeArrowheads="1"/>
            </p:cNvSpPr>
            <p:nvPr/>
          </p:nvSpPr>
          <p:spPr bwMode="auto">
            <a:xfrm>
              <a:off x="4047" y="2611"/>
              <a:ext cx="4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담당자</a:t>
              </a:r>
            </a:p>
          </p:txBody>
        </p:sp>
        <p:sp>
          <p:nvSpPr>
            <p:cNvPr id="7210" name="Rectangle 266"/>
            <p:cNvSpPr>
              <a:spLocks noChangeArrowheads="1"/>
            </p:cNvSpPr>
            <p:nvPr/>
          </p:nvSpPr>
          <p:spPr bwMode="auto">
            <a:xfrm>
              <a:off x="4896" y="262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1" name="Text Box 267"/>
            <p:cNvSpPr txBox="1">
              <a:spLocks noChangeArrowheads="1"/>
            </p:cNvSpPr>
            <p:nvPr/>
          </p:nvSpPr>
          <p:spPr bwMode="auto">
            <a:xfrm>
              <a:off x="4911" y="2610"/>
              <a:ext cx="49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확인일자</a:t>
              </a:r>
            </a:p>
          </p:txBody>
        </p:sp>
        <p:sp>
          <p:nvSpPr>
            <p:cNvPr id="7212" name="Rectangle 268"/>
            <p:cNvSpPr>
              <a:spLocks noChangeArrowheads="1"/>
            </p:cNvSpPr>
            <p:nvPr/>
          </p:nvSpPr>
          <p:spPr bwMode="auto">
            <a:xfrm>
              <a:off x="4032" y="262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3" name="Text Box 269"/>
            <p:cNvSpPr txBox="1">
              <a:spLocks noChangeArrowheads="1"/>
            </p:cNvSpPr>
            <p:nvPr/>
          </p:nvSpPr>
          <p:spPr bwMode="auto">
            <a:xfrm>
              <a:off x="4047" y="2771"/>
              <a:ext cx="1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endParaRPr lang="ko-KR" altLang="ko-KR" sz="1200">
                <a:solidFill>
                  <a:srgbClr val="777777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14" name="Rectangle 270"/>
            <p:cNvSpPr>
              <a:spLocks noChangeArrowheads="1"/>
            </p:cNvSpPr>
            <p:nvPr/>
          </p:nvSpPr>
          <p:spPr bwMode="auto">
            <a:xfrm>
              <a:off x="4896" y="278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5" name="Text Box 271"/>
            <p:cNvSpPr txBox="1">
              <a:spLocks noChangeArrowheads="1"/>
            </p:cNvSpPr>
            <p:nvPr/>
          </p:nvSpPr>
          <p:spPr bwMode="auto">
            <a:xfrm>
              <a:off x="4911" y="2770"/>
              <a:ext cx="1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endParaRPr lang="ko-KR" altLang="ko-KR" sz="1200">
                <a:solidFill>
                  <a:srgbClr val="777777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16" name="Rectangle 272"/>
            <p:cNvSpPr>
              <a:spLocks noChangeArrowheads="1"/>
            </p:cNvSpPr>
            <p:nvPr/>
          </p:nvSpPr>
          <p:spPr bwMode="auto">
            <a:xfrm>
              <a:off x="4032" y="278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7208" name="Rectangle 273"/>
          <p:cNvSpPr>
            <a:spLocks noChangeArrowheads="1"/>
          </p:cNvSpPr>
          <p:nvPr/>
        </p:nvSpPr>
        <p:spPr bwMode="auto">
          <a:xfrm>
            <a:off x="441325" y="5229225"/>
            <a:ext cx="1935163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ko-KR" altLang="en-US" sz="1800" b="1" dirty="0" smtClean="0">
                <a:solidFill>
                  <a:srgbClr val="FF0000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화면 설계서</a:t>
            </a:r>
            <a:r>
              <a:rPr lang="ko-KR" altLang="en-US" sz="1800" b="1" dirty="0" smtClean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 </a:t>
            </a:r>
            <a:r>
              <a:rPr lang="ko-KR" altLang="en-US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승인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와이어프레임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049" name="_x48363856" descr="EMB0000141410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739775"/>
            <a:ext cx="7455082" cy="516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4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시스템 구조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" y="636587"/>
            <a:ext cx="7214243" cy="57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사이트맵</a:t>
            </a:r>
            <a:r>
              <a:rPr lang="ko-KR" altLang="en-US" dirty="0" smtClean="0"/>
              <a:t> 구조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8" y="819003"/>
            <a:ext cx="6912597" cy="55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5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사이트맵</a:t>
            </a:r>
            <a:r>
              <a:rPr lang="ko-KR" altLang="en-US" dirty="0" smtClean="0"/>
              <a:t> 구조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" y="730006"/>
            <a:ext cx="7327533" cy="54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사이트맵</a:t>
            </a:r>
            <a:r>
              <a:rPr lang="ko-KR" altLang="en-US" dirty="0" smtClean="0"/>
              <a:t> 상세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19" y="718282"/>
            <a:ext cx="6654189" cy="57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프로세스 정의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70987" y="198903"/>
            <a:ext cx="6353022" cy="276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/>
              <a:t>사용자 관점에서 요구되는 </a:t>
            </a:r>
            <a:r>
              <a:rPr lang="ko-KR" altLang="en-US" sz="1200" dirty="0" smtClean="0"/>
              <a:t>프로세스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사용하는 순서</a:t>
            </a:r>
            <a:r>
              <a:rPr lang="en-US" altLang="ko-KR" sz="1200" dirty="0"/>
              <a:t>)</a:t>
            </a:r>
            <a:r>
              <a:rPr lang="ko-KR" altLang="en-US" sz="1200" dirty="0" smtClean="0"/>
              <a:t>들을 </a:t>
            </a:r>
            <a:r>
              <a:rPr lang="ko-KR" altLang="en-US" sz="1200" dirty="0"/>
              <a:t>진행되는 순서에 맞추어 정리한다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671879"/>
            <a:ext cx="8811235" cy="53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디자인 시스템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브랜드 아이덴티티 </a:t>
            </a:r>
            <a:r>
              <a:rPr lang="en-US" altLang="ko-KR" dirty="0"/>
              <a:t>&amp; </a:t>
            </a:r>
            <a:r>
              <a:rPr lang="ko-KR" altLang="en-US" dirty="0"/>
              <a:t>랭귀지</a:t>
            </a:r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5" y="1246310"/>
            <a:ext cx="6283539" cy="48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디자인 시스템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serif : </a:t>
            </a:r>
            <a:r>
              <a:rPr lang="ko-KR" altLang="en-US" dirty="0"/>
              <a:t>클래식하고 정석적인 </a:t>
            </a:r>
            <a:r>
              <a:rPr lang="ko-KR" altLang="en-US" dirty="0" smtClean="0"/>
              <a:t>느낌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12" y="1628774"/>
            <a:ext cx="7566689" cy="43402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7" y="858838"/>
            <a:ext cx="4486276" cy="199025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5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디자인 시스템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컬러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친근하고 안전한 느낌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746" t="16312"/>
          <a:stretch/>
        </p:blipFill>
        <p:spPr>
          <a:xfrm>
            <a:off x="965201" y="1460500"/>
            <a:ext cx="5790472" cy="2679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1" y="4375973"/>
            <a:ext cx="61912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5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ko-KR" altLang="en-US" dirty="0" smtClean="0"/>
              <a:t>화면 설계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4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62258"/>
              </p:ext>
            </p:extLst>
          </p:nvPr>
        </p:nvGraphicFramePr>
        <p:xfrm>
          <a:off x="233446" y="826251"/>
          <a:ext cx="8278094" cy="5450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09">
                  <a:extLst>
                    <a:ext uri="{9D8B030D-6E8A-4147-A177-3AD203B41FA5}">
                      <a16:colId xmlns:a16="http://schemas.microsoft.com/office/drawing/2014/main" val="408490277"/>
                    </a:ext>
                  </a:extLst>
                </a:gridCol>
                <a:gridCol w="2472170">
                  <a:extLst>
                    <a:ext uri="{9D8B030D-6E8A-4147-A177-3AD203B41FA5}">
                      <a16:colId xmlns:a16="http://schemas.microsoft.com/office/drawing/2014/main" val="464843130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2367535901"/>
                    </a:ext>
                  </a:extLst>
                </a:gridCol>
                <a:gridCol w="1891665">
                  <a:extLst>
                    <a:ext uri="{9D8B030D-6E8A-4147-A177-3AD203B41FA5}">
                      <a16:colId xmlns:a16="http://schemas.microsoft.com/office/drawing/2014/main" val="180792845"/>
                    </a:ext>
                  </a:extLst>
                </a:gridCol>
              </a:tblGrid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개정 이력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21239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서비스 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6297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요구사항 정의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32774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페르소나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7326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와이어프레임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41457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6.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시스템 구조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790520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7.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사이트맵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구조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13545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8.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사이트맵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상세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798886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9.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프로세스 정의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900010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10.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디자인 시스템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82149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11.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336596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12.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프로토타입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제작 구분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34232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13.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프로토타입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78268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2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179"/>
          <p:cNvSpPr>
            <a:spLocks noChangeArrowheads="1"/>
          </p:cNvSpPr>
          <p:nvPr/>
        </p:nvSpPr>
        <p:spPr bwMode="auto">
          <a:xfrm>
            <a:off x="123825" y="1563688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243" name="AutoShape 179"/>
          <p:cNvSpPr>
            <a:spLocks noChangeArrowheads="1"/>
          </p:cNvSpPr>
          <p:nvPr/>
        </p:nvSpPr>
        <p:spPr bwMode="auto">
          <a:xfrm>
            <a:off x="123825" y="1300163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70745" name="Group 89"/>
          <p:cNvGraphicFramePr>
            <a:graphicFrameLocks noGrp="1"/>
          </p:cNvGraphicFramePr>
          <p:nvPr/>
        </p:nvGraphicFramePr>
        <p:xfrm>
          <a:off x="7661275" y="1601788"/>
          <a:ext cx="2187575" cy="3825888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258302727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2416659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사이트명 일반 내용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26927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채용공지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인턴에 대한 관리자 등록 공지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사이트명 메인 공지사항에도 노출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채용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인턴 공통사용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사무국 채용담당 작성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3573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컨덴츠로 연결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컨덴츠는 기획 필요 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본 페이지에서 다른 메뉴영역으로 이동 시 새창 오픈</a:t>
                      </a: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64547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타이틀 영역에 참여하는 사이트명 메인페이지로 링크</a:t>
                      </a: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489827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94625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87169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02440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230122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634742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78739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1380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49087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610208"/>
                  </a:ext>
                </a:extLst>
              </a:tr>
            </a:tbl>
          </a:graphicData>
        </a:graphic>
      </p:graphicFrame>
      <p:sp>
        <p:nvSpPr>
          <p:cNvPr id="10288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92868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dirty="0"/>
              <a:t>채용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grpSp>
        <p:nvGrpSpPr>
          <p:cNvPr id="10289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0317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0318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0290" name="Text Box 70"/>
          <p:cNvSpPr txBox="1">
            <a:spLocks noChangeArrowheads="1"/>
          </p:cNvSpPr>
          <p:nvPr/>
        </p:nvSpPr>
        <p:spPr bwMode="auto">
          <a:xfrm>
            <a:off x="1804988" y="92868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인재채용</a:t>
            </a:r>
            <a:endParaRPr lang="en-US" altLang="ko-KR" sz="1000" b="1"/>
          </a:p>
        </p:txBody>
      </p:sp>
      <p:sp>
        <p:nvSpPr>
          <p:cNvPr id="10291" name="AutoShape 53"/>
          <p:cNvSpPr>
            <a:spLocks noChangeArrowheads="1"/>
          </p:cNvSpPr>
          <p:nvPr/>
        </p:nvSpPr>
        <p:spPr bwMode="auto">
          <a:xfrm>
            <a:off x="1714500" y="98583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0292" name="Text Box 44"/>
          <p:cNvSpPr txBox="1">
            <a:spLocks noChangeArrowheads="1"/>
          </p:cNvSpPr>
          <p:nvPr/>
        </p:nvSpPr>
        <p:spPr bwMode="auto">
          <a:xfrm>
            <a:off x="168275" y="1184275"/>
            <a:ext cx="13303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  <a:endParaRPr lang="ko-KR" altLang="en-US"/>
          </a:p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희망인턴</a:t>
            </a:r>
          </a:p>
        </p:txBody>
      </p:sp>
      <p:sp>
        <p:nvSpPr>
          <p:cNvPr id="10293" name="Text Box 70"/>
          <p:cNvSpPr txBox="1">
            <a:spLocks noChangeArrowheads="1"/>
          </p:cNvSpPr>
          <p:nvPr/>
        </p:nvSpPr>
        <p:spPr bwMode="auto">
          <a:xfrm>
            <a:off x="5195888" y="122078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채용공지</a:t>
            </a:r>
            <a:endParaRPr lang="en-US" altLang="ko-KR" sz="1000" b="1"/>
          </a:p>
        </p:txBody>
      </p:sp>
      <p:sp>
        <p:nvSpPr>
          <p:cNvPr id="10294" name="Line 193"/>
          <p:cNvSpPr>
            <a:spLocks noChangeShapeType="1"/>
          </p:cNvSpPr>
          <p:nvPr/>
        </p:nvSpPr>
        <p:spPr bwMode="auto">
          <a:xfrm flipV="1">
            <a:off x="5218113" y="1487488"/>
            <a:ext cx="1906587" cy="1587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0295" name="Group 64"/>
          <p:cNvGrpSpPr>
            <a:grpSpLocks/>
          </p:cNvGrpSpPr>
          <p:nvPr/>
        </p:nvGrpSpPr>
        <p:grpSpPr bwMode="auto">
          <a:xfrm>
            <a:off x="5178425" y="1524000"/>
            <a:ext cx="2003425" cy="277813"/>
            <a:chOff x="3262" y="1333"/>
            <a:chExt cx="1262" cy="175"/>
          </a:xfrm>
        </p:grpSpPr>
        <p:sp>
          <p:nvSpPr>
            <p:cNvPr id="10315" name="Text Box 181"/>
            <p:cNvSpPr txBox="1">
              <a:spLocks noChangeArrowheads="1"/>
            </p:cNvSpPr>
            <p:nvPr/>
          </p:nvSpPr>
          <p:spPr bwMode="auto">
            <a:xfrm>
              <a:off x="3262" y="1333"/>
              <a:ext cx="126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en-US" altLang="ko-KR" sz="900"/>
                <a:t>2008</a:t>
              </a:r>
              <a:r>
                <a:rPr lang="ko-KR" altLang="en-US" sz="900"/>
                <a:t>년 </a:t>
              </a:r>
              <a:r>
                <a:rPr lang="en-US" altLang="ko-KR" sz="900"/>
                <a:t>1</a:t>
              </a:r>
              <a:r>
                <a:rPr lang="ko-KR" altLang="en-US" sz="900"/>
                <a:t>분기 신입연구원 정기채용</a:t>
              </a:r>
            </a:p>
          </p:txBody>
        </p:sp>
        <p:sp>
          <p:nvSpPr>
            <p:cNvPr id="10316" name="Line 193"/>
            <p:cNvSpPr>
              <a:spLocks noChangeShapeType="1"/>
            </p:cNvSpPr>
            <p:nvPr/>
          </p:nvSpPr>
          <p:spPr bwMode="auto">
            <a:xfrm flipV="1">
              <a:off x="3317" y="1507"/>
              <a:ext cx="1165" cy="1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296" name="Group 67"/>
          <p:cNvGrpSpPr>
            <a:grpSpLocks/>
          </p:cNvGrpSpPr>
          <p:nvPr/>
        </p:nvGrpSpPr>
        <p:grpSpPr bwMode="auto">
          <a:xfrm>
            <a:off x="5178425" y="1847850"/>
            <a:ext cx="2003425" cy="277813"/>
            <a:chOff x="3262" y="1333"/>
            <a:chExt cx="1262" cy="175"/>
          </a:xfrm>
        </p:grpSpPr>
        <p:sp>
          <p:nvSpPr>
            <p:cNvPr id="10313" name="Text Box 181"/>
            <p:cNvSpPr txBox="1">
              <a:spLocks noChangeArrowheads="1"/>
            </p:cNvSpPr>
            <p:nvPr/>
          </p:nvSpPr>
          <p:spPr bwMode="auto">
            <a:xfrm>
              <a:off x="3262" y="1333"/>
              <a:ext cx="126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en-US" altLang="ko-KR" sz="900"/>
                <a:t>2008</a:t>
              </a:r>
              <a:r>
                <a:rPr lang="ko-KR" altLang="en-US" sz="900"/>
                <a:t>년 </a:t>
              </a:r>
              <a:r>
                <a:rPr lang="en-US" altLang="ko-KR" sz="900"/>
                <a:t>1</a:t>
              </a:r>
              <a:r>
                <a:rPr lang="ko-KR" altLang="en-US" sz="900"/>
                <a:t>분기 신입연구원 정기채용</a:t>
              </a:r>
            </a:p>
          </p:txBody>
        </p:sp>
        <p:sp>
          <p:nvSpPr>
            <p:cNvPr id="10314" name="Line 193"/>
            <p:cNvSpPr>
              <a:spLocks noChangeShapeType="1"/>
            </p:cNvSpPr>
            <p:nvPr/>
          </p:nvSpPr>
          <p:spPr bwMode="auto">
            <a:xfrm flipV="1">
              <a:off x="3317" y="1507"/>
              <a:ext cx="1165" cy="1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10297" name="Group 70"/>
          <p:cNvGrpSpPr>
            <a:grpSpLocks/>
          </p:cNvGrpSpPr>
          <p:nvPr/>
        </p:nvGrpSpPr>
        <p:grpSpPr bwMode="auto">
          <a:xfrm>
            <a:off x="5178425" y="2179638"/>
            <a:ext cx="2003425" cy="277812"/>
            <a:chOff x="3262" y="1333"/>
            <a:chExt cx="1262" cy="175"/>
          </a:xfrm>
        </p:grpSpPr>
        <p:sp>
          <p:nvSpPr>
            <p:cNvPr id="10311" name="Text Box 181"/>
            <p:cNvSpPr txBox="1">
              <a:spLocks noChangeArrowheads="1"/>
            </p:cNvSpPr>
            <p:nvPr/>
          </p:nvSpPr>
          <p:spPr bwMode="auto">
            <a:xfrm>
              <a:off x="3262" y="1333"/>
              <a:ext cx="126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en-US" altLang="ko-KR" sz="900"/>
                <a:t>2008</a:t>
              </a:r>
              <a:r>
                <a:rPr lang="ko-KR" altLang="en-US" sz="900"/>
                <a:t>년 </a:t>
              </a:r>
              <a:r>
                <a:rPr lang="en-US" altLang="ko-KR" sz="900"/>
                <a:t>1</a:t>
              </a:r>
              <a:r>
                <a:rPr lang="ko-KR" altLang="en-US" sz="900"/>
                <a:t>분기 신입연구원 정기채용</a:t>
              </a:r>
            </a:p>
          </p:txBody>
        </p:sp>
        <p:sp>
          <p:nvSpPr>
            <p:cNvPr id="10312" name="Line 193"/>
            <p:cNvSpPr>
              <a:spLocks noChangeShapeType="1"/>
            </p:cNvSpPr>
            <p:nvPr/>
          </p:nvSpPr>
          <p:spPr bwMode="auto">
            <a:xfrm flipV="1">
              <a:off x="3317" y="1507"/>
              <a:ext cx="1165" cy="1"/>
            </a:xfrm>
            <a:prstGeom prst="line">
              <a:avLst/>
            </a:prstGeom>
            <a:noFill/>
            <a:ln w="3175">
              <a:solidFill>
                <a:srgbClr val="C0C0C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0298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724025" y="1298575"/>
            <a:ext cx="3390900" cy="3709988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299" name="Text Box 275"/>
          <p:cNvSpPr txBox="1">
            <a:spLocks noChangeArrowheads="1"/>
          </p:cNvSpPr>
          <p:nvPr/>
        </p:nvSpPr>
        <p:spPr bwMode="auto">
          <a:xfrm>
            <a:off x="4943475" y="3128963"/>
            <a:ext cx="258763" cy="2460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300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48275" y="2803525"/>
            <a:ext cx="876300" cy="682625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301" name="Text Box 275"/>
          <p:cNvSpPr txBox="1">
            <a:spLocks noChangeArrowheads="1"/>
          </p:cNvSpPr>
          <p:nvPr/>
        </p:nvSpPr>
        <p:spPr bwMode="auto">
          <a:xfrm>
            <a:off x="6305550" y="1211263"/>
            <a:ext cx="258763" cy="2460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302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48275" y="3557588"/>
            <a:ext cx="876300" cy="682625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303" name="Text Box 181"/>
          <p:cNvSpPr txBox="1">
            <a:spLocks noChangeArrowheads="1"/>
          </p:cNvSpPr>
          <p:nvPr/>
        </p:nvSpPr>
        <p:spPr bwMode="auto">
          <a:xfrm>
            <a:off x="6178550" y="2803525"/>
            <a:ext cx="79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 스토리</a:t>
            </a:r>
          </a:p>
        </p:txBody>
      </p:sp>
      <p:sp>
        <p:nvSpPr>
          <p:cNvPr id="10304" name="Text Box 181"/>
          <p:cNvSpPr txBox="1">
            <a:spLocks noChangeArrowheads="1"/>
          </p:cNvSpPr>
          <p:nvPr/>
        </p:nvSpPr>
        <p:spPr bwMode="auto">
          <a:xfrm>
            <a:off x="6178550" y="3592513"/>
            <a:ext cx="679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 소식</a:t>
            </a:r>
          </a:p>
        </p:txBody>
      </p:sp>
      <p:sp>
        <p:nvSpPr>
          <p:cNvPr id="10305" name="Text Box 275"/>
          <p:cNvSpPr txBox="1">
            <a:spLocks noChangeArrowheads="1"/>
          </p:cNvSpPr>
          <p:nvPr/>
        </p:nvSpPr>
        <p:spPr bwMode="auto">
          <a:xfrm>
            <a:off x="5694363" y="3328988"/>
            <a:ext cx="258762" cy="2460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306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5248275" y="4311650"/>
            <a:ext cx="876300" cy="682625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307" name="Text Box 181"/>
          <p:cNvSpPr txBox="1">
            <a:spLocks noChangeArrowheads="1"/>
          </p:cNvSpPr>
          <p:nvPr/>
        </p:nvSpPr>
        <p:spPr bwMode="auto">
          <a:xfrm>
            <a:off x="6178550" y="4346575"/>
            <a:ext cx="793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인턴 리포트</a:t>
            </a:r>
          </a:p>
        </p:txBody>
      </p:sp>
      <p:sp>
        <p:nvSpPr>
          <p:cNvPr id="10308" name="Text Box 275"/>
          <p:cNvSpPr txBox="1">
            <a:spLocks noChangeArrowheads="1"/>
          </p:cNvSpPr>
          <p:nvPr/>
        </p:nvSpPr>
        <p:spPr bwMode="auto">
          <a:xfrm>
            <a:off x="1130300" y="806450"/>
            <a:ext cx="258763" cy="2460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309" name="Text Box 90"/>
          <p:cNvSpPr txBox="1">
            <a:spLocks noChangeArrowheads="1"/>
          </p:cNvSpPr>
          <p:nvPr/>
        </p:nvSpPr>
        <p:spPr bwMode="auto">
          <a:xfrm>
            <a:off x="6069013" y="928688"/>
            <a:ext cx="10779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808080"/>
                </a:solidFill>
              </a:rPr>
              <a:t>인재채용</a:t>
            </a:r>
          </a:p>
        </p:txBody>
      </p:sp>
      <p:sp>
        <p:nvSpPr>
          <p:cNvPr id="10310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3032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9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79"/>
          <p:cNvSpPr>
            <a:spLocks noChangeArrowheads="1"/>
          </p:cNvSpPr>
          <p:nvPr/>
        </p:nvSpPr>
        <p:spPr bwMode="auto">
          <a:xfrm>
            <a:off x="123825" y="344805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267" name="AutoShape 179"/>
          <p:cNvSpPr>
            <a:spLocks noChangeArrowheads="1"/>
          </p:cNvSpPr>
          <p:nvPr/>
        </p:nvSpPr>
        <p:spPr bwMode="auto">
          <a:xfrm>
            <a:off x="123825" y="129540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8353" name="Group 161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116612080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274437777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6655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103371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74054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524037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59489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80101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10195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60372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212202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33249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72578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53301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821056"/>
                  </a:ext>
                </a:extLst>
              </a:tr>
            </a:tbl>
          </a:graphicData>
        </a:graphic>
      </p:graphicFrame>
      <p:sp>
        <p:nvSpPr>
          <p:cNvPr id="11312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4889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/>
              <a:t>인재상</a:t>
            </a:r>
          </a:p>
        </p:txBody>
      </p:sp>
      <p:grpSp>
        <p:nvGrpSpPr>
          <p:cNvPr id="11313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1321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1322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1314" name="Text Box 70"/>
          <p:cNvSpPr txBox="1">
            <a:spLocks noChangeArrowheads="1"/>
          </p:cNvSpPr>
          <p:nvPr/>
        </p:nvSpPr>
        <p:spPr bwMode="auto">
          <a:xfrm>
            <a:off x="1804988" y="909638"/>
            <a:ext cx="560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인재상</a:t>
            </a:r>
            <a:endParaRPr lang="en-US" altLang="ko-KR" sz="1000" b="1"/>
          </a:p>
        </p:txBody>
      </p:sp>
      <p:sp>
        <p:nvSpPr>
          <p:cNvPr id="11315" name="AutoShape 53"/>
          <p:cNvSpPr>
            <a:spLocks noChangeArrowheads="1"/>
          </p:cNvSpPr>
          <p:nvPr/>
        </p:nvSpPr>
        <p:spPr bwMode="auto">
          <a:xfrm>
            <a:off x="1714500" y="96678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1316" name="Text Box 44"/>
          <p:cNvSpPr txBox="1">
            <a:spLocks noChangeArrowheads="1"/>
          </p:cNvSpPr>
          <p:nvPr/>
        </p:nvSpPr>
        <p:spPr bwMode="auto">
          <a:xfrm>
            <a:off x="168275" y="1179513"/>
            <a:ext cx="1330325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 b="1">
                <a:solidFill>
                  <a:srgbClr val="7030A0"/>
                </a:solidFill>
              </a:rPr>
              <a:t>인재상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급여 및 복지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상사채용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en-US" altLang="ko-KR" sz="600">
                <a:solidFill>
                  <a:srgbClr val="606060"/>
                </a:solidFill>
              </a:rPr>
              <a:t>▶</a:t>
            </a:r>
            <a:r>
              <a:rPr lang="ko-KR" altLang="en-US"/>
              <a:t>수시채용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채용절차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en-US" altLang="ko-KR"/>
              <a:t>FAQ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합격자발표</a:t>
            </a:r>
          </a:p>
          <a:p>
            <a:pPr algn="l" eaLnBrk="1" hangingPunct="1">
              <a:lnSpc>
                <a:spcPct val="220000"/>
              </a:lnSpc>
              <a:buFontTx/>
              <a:buChar char="•"/>
            </a:pP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희망인턴</a:t>
            </a:r>
          </a:p>
        </p:txBody>
      </p:sp>
      <p:sp>
        <p:nvSpPr>
          <p:cNvPr id="11317" name="실행 단추: 사용자 지정 4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724025" y="1296988"/>
            <a:ext cx="5410200" cy="3709987"/>
          </a:xfrm>
          <a:prstGeom prst="rect">
            <a:avLst/>
          </a:prstGeom>
          <a:solidFill>
            <a:srgbClr val="CCCCCC"/>
          </a:solidFill>
          <a:ln w="3175" algn="ctr">
            <a:solidFill>
              <a:srgbClr val="B3B3B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318" name="Text Box 162"/>
          <p:cNvSpPr txBox="1">
            <a:spLocks noChangeArrowheads="1"/>
          </p:cNvSpPr>
          <p:nvPr/>
        </p:nvSpPr>
        <p:spPr bwMode="auto">
          <a:xfrm>
            <a:off x="5561013" y="928688"/>
            <a:ext cx="15462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0066CC"/>
                </a:solidFill>
              </a:rPr>
              <a:t>인재채용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&gt;  </a:t>
            </a:r>
            <a:r>
              <a:rPr lang="ko-KR" altLang="en-US">
                <a:solidFill>
                  <a:srgbClr val="808080"/>
                </a:solidFill>
              </a:rPr>
              <a:t>인재상</a:t>
            </a:r>
          </a:p>
        </p:txBody>
      </p:sp>
      <p:sp>
        <p:nvSpPr>
          <p:cNvPr id="11319" name="Text Box 275"/>
          <p:cNvSpPr txBox="1">
            <a:spLocks noChangeArrowheads="1"/>
          </p:cNvSpPr>
          <p:nvPr/>
        </p:nvSpPr>
        <p:spPr bwMode="auto">
          <a:xfrm>
            <a:off x="4013200" y="2973388"/>
            <a:ext cx="690563" cy="2460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000" b="1">
                <a:solidFill>
                  <a:schemeClr val="bg1"/>
                </a:solidFill>
              </a:rPr>
              <a:t>내용필요</a:t>
            </a:r>
            <a:endParaRPr lang="en-US" altLang="ko-KR" sz="1000" b="1">
              <a:solidFill>
                <a:schemeClr val="bg1"/>
              </a:solidFill>
            </a:endParaRPr>
          </a:p>
        </p:txBody>
      </p:sp>
      <p:sp>
        <p:nvSpPr>
          <p:cNvPr id="11320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4222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0101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5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179"/>
          <p:cNvSpPr>
            <a:spLocks noChangeArrowheads="1"/>
          </p:cNvSpPr>
          <p:nvPr/>
        </p:nvSpPr>
        <p:spPr bwMode="auto">
          <a:xfrm>
            <a:off x="123825" y="344805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291" name="AutoShape 179"/>
          <p:cNvSpPr>
            <a:spLocks noChangeArrowheads="1"/>
          </p:cNvSpPr>
          <p:nvPr/>
        </p:nvSpPr>
        <p:spPr bwMode="auto">
          <a:xfrm>
            <a:off x="123825" y="129540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74756" name="Group 4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393383324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4004328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243352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89391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56081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32184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937861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16844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75796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200513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90359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1422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34826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25021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980405"/>
                  </a:ext>
                </a:extLst>
              </a:tr>
            </a:tbl>
          </a:graphicData>
        </a:graphic>
      </p:graphicFrame>
      <p:sp>
        <p:nvSpPr>
          <p:cNvPr id="12336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5905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/>
              <a:t>상시채용</a:t>
            </a:r>
          </a:p>
        </p:txBody>
      </p:sp>
      <p:grpSp>
        <p:nvGrpSpPr>
          <p:cNvPr id="12337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2381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2382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2338" name="Text Box 70"/>
          <p:cNvSpPr txBox="1">
            <a:spLocks noChangeArrowheads="1"/>
          </p:cNvSpPr>
          <p:nvPr/>
        </p:nvSpPr>
        <p:spPr bwMode="auto">
          <a:xfrm>
            <a:off x="1804988" y="9096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상시채용</a:t>
            </a:r>
            <a:endParaRPr lang="en-US" altLang="ko-KR" sz="1000" b="1"/>
          </a:p>
        </p:txBody>
      </p:sp>
      <p:sp>
        <p:nvSpPr>
          <p:cNvPr id="12339" name="AutoShape 53"/>
          <p:cNvSpPr>
            <a:spLocks noChangeArrowheads="1"/>
          </p:cNvSpPr>
          <p:nvPr/>
        </p:nvSpPr>
        <p:spPr bwMode="auto">
          <a:xfrm>
            <a:off x="1714500" y="96678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2340" name="Text Box 44"/>
          <p:cNvSpPr txBox="1">
            <a:spLocks noChangeArrowheads="1"/>
          </p:cNvSpPr>
          <p:nvPr/>
        </p:nvSpPr>
        <p:spPr bwMode="auto">
          <a:xfrm>
            <a:off x="168275" y="1179513"/>
            <a:ext cx="1330325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인재상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급여 및 복지</a:t>
            </a:r>
            <a:r>
              <a:rPr lang="ko-KR" altLang="en-US" b="1">
                <a:solidFill>
                  <a:srgbClr val="7030A0"/>
                </a:solidFill>
              </a:rPr>
              <a:t/>
            </a:r>
            <a:br>
              <a:rPr lang="ko-KR" altLang="en-US" b="1">
                <a:solidFill>
                  <a:srgbClr val="7030A0"/>
                </a:solidFill>
              </a:rPr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 b="1">
                <a:solidFill>
                  <a:srgbClr val="7030A0"/>
                </a:solidFill>
              </a:rPr>
              <a:t>상사채용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en-US" altLang="ko-KR" sz="600">
                <a:solidFill>
                  <a:srgbClr val="606060"/>
                </a:solidFill>
              </a:rPr>
              <a:t>▶</a:t>
            </a:r>
            <a:r>
              <a:rPr lang="ko-KR" altLang="en-US"/>
              <a:t>수시채용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채용절차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en-US" altLang="ko-KR"/>
              <a:t>FAQ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합격자발표</a:t>
            </a:r>
          </a:p>
          <a:p>
            <a:pPr algn="l" eaLnBrk="1" hangingPunct="1">
              <a:lnSpc>
                <a:spcPct val="220000"/>
              </a:lnSpc>
              <a:buFontTx/>
              <a:buChar char="•"/>
            </a:pP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희망인턴</a:t>
            </a:r>
          </a:p>
        </p:txBody>
      </p:sp>
      <p:sp>
        <p:nvSpPr>
          <p:cNvPr id="12341" name="Text Box 57"/>
          <p:cNvSpPr txBox="1">
            <a:spLocks noChangeArrowheads="1"/>
          </p:cNvSpPr>
          <p:nvPr/>
        </p:nvSpPr>
        <p:spPr bwMode="auto">
          <a:xfrm>
            <a:off x="5511800" y="928688"/>
            <a:ext cx="16478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0066CC"/>
                </a:solidFill>
              </a:rPr>
              <a:t>인재채용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&gt;  </a:t>
            </a:r>
            <a:r>
              <a:rPr lang="ko-KR" altLang="en-US">
                <a:solidFill>
                  <a:srgbClr val="808080"/>
                </a:solidFill>
              </a:rPr>
              <a:t>상시채용</a:t>
            </a:r>
          </a:p>
        </p:txBody>
      </p:sp>
      <p:sp>
        <p:nvSpPr>
          <p:cNvPr id="12342" name="AutoShape 177"/>
          <p:cNvSpPr>
            <a:spLocks noChangeArrowheads="1"/>
          </p:cNvSpPr>
          <p:nvPr/>
        </p:nvSpPr>
        <p:spPr bwMode="auto">
          <a:xfrm>
            <a:off x="1693863" y="1293813"/>
            <a:ext cx="2640012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모집부문</a:t>
            </a:r>
          </a:p>
        </p:txBody>
      </p:sp>
      <p:sp>
        <p:nvSpPr>
          <p:cNvPr id="12343" name="AutoShape 178"/>
          <p:cNvSpPr>
            <a:spLocks noChangeArrowheads="1"/>
          </p:cNvSpPr>
          <p:nvPr/>
        </p:nvSpPr>
        <p:spPr bwMode="auto">
          <a:xfrm>
            <a:off x="5886450" y="1293813"/>
            <a:ext cx="1220788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진행상태</a:t>
            </a:r>
          </a:p>
        </p:txBody>
      </p:sp>
      <p:sp>
        <p:nvSpPr>
          <p:cNvPr id="12344" name="AutoShape 179"/>
          <p:cNvSpPr>
            <a:spLocks noChangeArrowheads="1"/>
          </p:cNvSpPr>
          <p:nvPr/>
        </p:nvSpPr>
        <p:spPr bwMode="auto">
          <a:xfrm>
            <a:off x="4352925" y="1293813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모집기간</a:t>
            </a:r>
          </a:p>
        </p:txBody>
      </p:sp>
      <p:sp>
        <p:nvSpPr>
          <p:cNvPr id="12345" name="Text Box 180"/>
          <p:cNvSpPr txBox="1">
            <a:spLocks noChangeArrowheads="1"/>
          </p:cNvSpPr>
          <p:nvPr/>
        </p:nvSpPr>
        <p:spPr bwMode="auto">
          <a:xfrm>
            <a:off x="1735138" y="15763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46" name="Text Box 181"/>
          <p:cNvSpPr txBox="1">
            <a:spLocks noChangeArrowheads="1"/>
          </p:cNvSpPr>
          <p:nvPr/>
        </p:nvSpPr>
        <p:spPr bwMode="auto">
          <a:xfrm>
            <a:off x="2797175" y="15763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47" name="Text Box 182"/>
          <p:cNvSpPr txBox="1">
            <a:spLocks noChangeArrowheads="1"/>
          </p:cNvSpPr>
          <p:nvPr/>
        </p:nvSpPr>
        <p:spPr bwMode="auto">
          <a:xfrm>
            <a:off x="4373563" y="1576388"/>
            <a:ext cx="16271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2007.12.24 ~ 2007.12.31 </a:t>
            </a:r>
          </a:p>
        </p:txBody>
      </p:sp>
      <p:sp>
        <p:nvSpPr>
          <p:cNvPr id="12348" name="Text Box 183"/>
          <p:cNvSpPr txBox="1">
            <a:spLocks noChangeArrowheads="1"/>
          </p:cNvSpPr>
          <p:nvPr/>
        </p:nvSpPr>
        <p:spPr bwMode="auto">
          <a:xfrm>
            <a:off x="6172200" y="1576388"/>
            <a:ext cx="6413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지원마감</a:t>
            </a:r>
          </a:p>
        </p:txBody>
      </p:sp>
      <p:sp>
        <p:nvSpPr>
          <p:cNvPr id="12349" name="Text Box 189"/>
          <p:cNvSpPr txBox="1">
            <a:spLocks noChangeArrowheads="1"/>
          </p:cNvSpPr>
          <p:nvPr/>
        </p:nvSpPr>
        <p:spPr bwMode="auto">
          <a:xfrm>
            <a:off x="1735138" y="1943100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50" name="Text Box 190"/>
          <p:cNvSpPr txBox="1">
            <a:spLocks noChangeArrowheads="1"/>
          </p:cNvSpPr>
          <p:nvPr/>
        </p:nvSpPr>
        <p:spPr bwMode="auto">
          <a:xfrm>
            <a:off x="2797175" y="1943100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51" name="Text Box 191"/>
          <p:cNvSpPr txBox="1">
            <a:spLocks noChangeArrowheads="1"/>
          </p:cNvSpPr>
          <p:nvPr/>
        </p:nvSpPr>
        <p:spPr bwMode="auto">
          <a:xfrm>
            <a:off x="4376738" y="1943100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52" name="Text Box 192"/>
          <p:cNvSpPr txBox="1">
            <a:spLocks noChangeArrowheads="1"/>
          </p:cNvSpPr>
          <p:nvPr/>
        </p:nvSpPr>
        <p:spPr bwMode="auto">
          <a:xfrm>
            <a:off x="6172200" y="1952625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2353" name="Line 193"/>
          <p:cNvSpPr>
            <a:spLocks noChangeShapeType="1"/>
          </p:cNvSpPr>
          <p:nvPr/>
        </p:nvSpPr>
        <p:spPr bwMode="auto">
          <a:xfrm flipV="1">
            <a:off x="1703388" y="186372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54" name="Text Box 189"/>
          <p:cNvSpPr txBox="1">
            <a:spLocks noChangeArrowheads="1"/>
          </p:cNvSpPr>
          <p:nvPr/>
        </p:nvSpPr>
        <p:spPr bwMode="auto">
          <a:xfrm>
            <a:off x="1735138" y="230981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55" name="Text Box 190"/>
          <p:cNvSpPr txBox="1">
            <a:spLocks noChangeArrowheads="1"/>
          </p:cNvSpPr>
          <p:nvPr/>
        </p:nvSpPr>
        <p:spPr bwMode="auto">
          <a:xfrm>
            <a:off x="2797175" y="230981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56" name="Text Box 191"/>
          <p:cNvSpPr txBox="1">
            <a:spLocks noChangeArrowheads="1"/>
          </p:cNvSpPr>
          <p:nvPr/>
        </p:nvSpPr>
        <p:spPr bwMode="auto">
          <a:xfrm>
            <a:off x="4376738" y="2309813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57" name="Text Box 192"/>
          <p:cNvSpPr txBox="1">
            <a:spLocks noChangeArrowheads="1"/>
          </p:cNvSpPr>
          <p:nvPr/>
        </p:nvSpPr>
        <p:spPr bwMode="auto">
          <a:xfrm>
            <a:off x="6186488" y="2319338"/>
            <a:ext cx="6413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지원마감</a:t>
            </a:r>
          </a:p>
        </p:txBody>
      </p:sp>
      <p:sp>
        <p:nvSpPr>
          <p:cNvPr id="12358" name="Line 193"/>
          <p:cNvSpPr>
            <a:spLocks noChangeShapeType="1"/>
          </p:cNvSpPr>
          <p:nvPr/>
        </p:nvSpPr>
        <p:spPr bwMode="auto">
          <a:xfrm flipV="1">
            <a:off x="1703388" y="260667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59" name="Text Box 189"/>
          <p:cNvSpPr txBox="1">
            <a:spLocks noChangeArrowheads="1"/>
          </p:cNvSpPr>
          <p:nvPr/>
        </p:nvSpPr>
        <p:spPr bwMode="auto">
          <a:xfrm>
            <a:off x="1735138" y="266223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60" name="Text Box 190"/>
          <p:cNvSpPr txBox="1">
            <a:spLocks noChangeArrowheads="1"/>
          </p:cNvSpPr>
          <p:nvPr/>
        </p:nvSpPr>
        <p:spPr bwMode="auto">
          <a:xfrm>
            <a:off x="2797175" y="266223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61" name="Text Box 191"/>
          <p:cNvSpPr txBox="1">
            <a:spLocks noChangeArrowheads="1"/>
          </p:cNvSpPr>
          <p:nvPr/>
        </p:nvSpPr>
        <p:spPr bwMode="auto">
          <a:xfrm>
            <a:off x="4376738" y="2662238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62" name="Text Box 192"/>
          <p:cNvSpPr txBox="1">
            <a:spLocks noChangeArrowheads="1"/>
          </p:cNvSpPr>
          <p:nvPr/>
        </p:nvSpPr>
        <p:spPr bwMode="auto">
          <a:xfrm>
            <a:off x="6210300" y="2671763"/>
            <a:ext cx="593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차면접</a:t>
            </a:r>
          </a:p>
        </p:txBody>
      </p:sp>
      <p:sp>
        <p:nvSpPr>
          <p:cNvPr id="12363" name="Line 193"/>
          <p:cNvSpPr>
            <a:spLocks noChangeShapeType="1"/>
          </p:cNvSpPr>
          <p:nvPr/>
        </p:nvSpPr>
        <p:spPr bwMode="auto">
          <a:xfrm flipV="1">
            <a:off x="1703388" y="295910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64" name="Text Box 189"/>
          <p:cNvSpPr txBox="1">
            <a:spLocks noChangeArrowheads="1"/>
          </p:cNvSpPr>
          <p:nvPr/>
        </p:nvSpPr>
        <p:spPr bwMode="auto">
          <a:xfrm>
            <a:off x="1735138" y="300196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65" name="Text Box 190"/>
          <p:cNvSpPr txBox="1">
            <a:spLocks noChangeArrowheads="1"/>
          </p:cNvSpPr>
          <p:nvPr/>
        </p:nvSpPr>
        <p:spPr bwMode="auto">
          <a:xfrm>
            <a:off x="2797175" y="300196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66" name="Text Box 191"/>
          <p:cNvSpPr txBox="1">
            <a:spLocks noChangeArrowheads="1"/>
          </p:cNvSpPr>
          <p:nvPr/>
        </p:nvSpPr>
        <p:spPr bwMode="auto">
          <a:xfrm>
            <a:off x="4376738" y="3001963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67" name="Text Box 192"/>
          <p:cNvSpPr txBox="1">
            <a:spLocks noChangeArrowheads="1"/>
          </p:cNvSpPr>
          <p:nvPr/>
        </p:nvSpPr>
        <p:spPr bwMode="auto">
          <a:xfrm>
            <a:off x="6199188" y="3011488"/>
            <a:ext cx="593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차면접</a:t>
            </a:r>
          </a:p>
        </p:txBody>
      </p:sp>
      <p:sp>
        <p:nvSpPr>
          <p:cNvPr id="12368" name="Line 193"/>
          <p:cNvSpPr>
            <a:spLocks noChangeShapeType="1"/>
          </p:cNvSpPr>
          <p:nvPr/>
        </p:nvSpPr>
        <p:spPr bwMode="auto">
          <a:xfrm flipV="1">
            <a:off x="1703388" y="329882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69" name="Text Box 189"/>
          <p:cNvSpPr txBox="1">
            <a:spLocks noChangeArrowheads="1"/>
          </p:cNvSpPr>
          <p:nvPr/>
        </p:nvSpPr>
        <p:spPr bwMode="auto">
          <a:xfrm>
            <a:off x="1735138" y="333851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70" name="Text Box 190"/>
          <p:cNvSpPr txBox="1">
            <a:spLocks noChangeArrowheads="1"/>
          </p:cNvSpPr>
          <p:nvPr/>
        </p:nvSpPr>
        <p:spPr bwMode="auto">
          <a:xfrm>
            <a:off x="2797175" y="333851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71" name="Text Box 191"/>
          <p:cNvSpPr txBox="1">
            <a:spLocks noChangeArrowheads="1"/>
          </p:cNvSpPr>
          <p:nvPr/>
        </p:nvSpPr>
        <p:spPr bwMode="auto">
          <a:xfrm>
            <a:off x="4376738" y="3338513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72" name="Text Box 192"/>
          <p:cNvSpPr txBox="1">
            <a:spLocks noChangeArrowheads="1"/>
          </p:cNvSpPr>
          <p:nvPr/>
        </p:nvSpPr>
        <p:spPr bwMode="auto">
          <a:xfrm>
            <a:off x="6238875" y="3348038"/>
            <a:ext cx="593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2</a:t>
            </a:r>
            <a:r>
              <a:rPr lang="ko-KR" altLang="en-US" sz="900"/>
              <a:t>차면접</a:t>
            </a:r>
          </a:p>
        </p:txBody>
      </p:sp>
      <p:sp>
        <p:nvSpPr>
          <p:cNvPr id="12373" name="Line 193"/>
          <p:cNvSpPr>
            <a:spLocks noChangeShapeType="1"/>
          </p:cNvSpPr>
          <p:nvPr/>
        </p:nvSpPr>
        <p:spPr bwMode="auto">
          <a:xfrm flipV="1">
            <a:off x="1703388" y="363537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74" name="Text Box 189"/>
          <p:cNvSpPr txBox="1">
            <a:spLocks noChangeArrowheads="1"/>
          </p:cNvSpPr>
          <p:nvPr/>
        </p:nvSpPr>
        <p:spPr bwMode="auto">
          <a:xfrm>
            <a:off x="1735138" y="36845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2375" name="Text Box 190"/>
          <p:cNvSpPr txBox="1">
            <a:spLocks noChangeArrowheads="1"/>
          </p:cNvSpPr>
          <p:nvPr/>
        </p:nvSpPr>
        <p:spPr bwMode="auto">
          <a:xfrm>
            <a:off x="2797175" y="36845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2376" name="Text Box 191"/>
          <p:cNvSpPr txBox="1">
            <a:spLocks noChangeArrowheads="1"/>
          </p:cNvSpPr>
          <p:nvPr/>
        </p:nvSpPr>
        <p:spPr bwMode="auto">
          <a:xfrm>
            <a:off x="4376738" y="3684588"/>
            <a:ext cx="1579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2007.12.2 4~ </a:t>
            </a:r>
            <a:r>
              <a:rPr lang="ko-KR" altLang="en-US" sz="900"/>
              <a:t>충원시까지 </a:t>
            </a:r>
          </a:p>
        </p:txBody>
      </p:sp>
      <p:sp>
        <p:nvSpPr>
          <p:cNvPr id="12377" name="Text Box 192"/>
          <p:cNvSpPr txBox="1">
            <a:spLocks noChangeArrowheads="1"/>
          </p:cNvSpPr>
          <p:nvPr/>
        </p:nvSpPr>
        <p:spPr bwMode="auto">
          <a:xfrm>
            <a:off x="6199188" y="3694113"/>
            <a:ext cx="593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2</a:t>
            </a:r>
            <a:r>
              <a:rPr lang="ko-KR" altLang="en-US" sz="900"/>
              <a:t>차면접</a:t>
            </a:r>
          </a:p>
        </p:txBody>
      </p:sp>
      <p:sp>
        <p:nvSpPr>
          <p:cNvPr id="12378" name="Line 193"/>
          <p:cNvSpPr>
            <a:spLocks noChangeShapeType="1"/>
          </p:cNvSpPr>
          <p:nvPr/>
        </p:nvSpPr>
        <p:spPr bwMode="auto">
          <a:xfrm flipV="1">
            <a:off x="1703388" y="398145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79" name="Line 193"/>
          <p:cNvSpPr>
            <a:spLocks noChangeShapeType="1"/>
          </p:cNvSpPr>
          <p:nvPr/>
        </p:nvSpPr>
        <p:spPr bwMode="auto">
          <a:xfrm flipV="1">
            <a:off x="1703388" y="2243138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380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6588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01030101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5269" name="Group 277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46512696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01033461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3928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53611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882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59765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68232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79208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26302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205631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12668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90443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008590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10393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100297"/>
                  </a:ext>
                </a:extLst>
              </a:tr>
            </a:tbl>
          </a:graphicData>
        </a:graphic>
      </p:graphicFrame>
      <p:sp>
        <p:nvSpPr>
          <p:cNvPr id="13358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11747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/>
              <a:t>채용 서비스 프로세스</a:t>
            </a:r>
          </a:p>
        </p:txBody>
      </p:sp>
      <p:sp>
        <p:nvSpPr>
          <p:cNvPr id="13359" name="Text Box 264"/>
          <p:cNvSpPr txBox="1">
            <a:spLocks noChangeArrowheads="1"/>
          </p:cNvSpPr>
          <p:nvPr/>
        </p:nvSpPr>
        <p:spPr bwMode="auto">
          <a:xfrm>
            <a:off x="141288" y="136525"/>
            <a:ext cx="14557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ko-KR" altLang="en-US" sz="1000" b="1"/>
              <a:t>채용 서비스 프로세스</a:t>
            </a:r>
          </a:p>
        </p:txBody>
      </p:sp>
      <p:sp>
        <p:nvSpPr>
          <p:cNvPr id="13360" name="AutoShape 178"/>
          <p:cNvSpPr>
            <a:spLocks noChangeArrowheads="1"/>
          </p:cNvSpPr>
          <p:nvPr/>
        </p:nvSpPr>
        <p:spPr bwMode="auto">
          <a:xfrm>
            <a:off x="174625" y="2754313"/>
            <a:ext cx="612775" cy="1522412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>
                <a:solidFill>
                  <a:schemeClr val="bg1"/>
                </a:solidFill>
              </a:rPr>
              <a:t>진행상태</a:t>
            </a:r>
          </a:p>
        </p:txBody>
      </p:sp>
      <p:sp>
        <p:nvSpPr>
          <p:cNvPr id="13361" name="Text Box 183"/>
          <p:cNvSpPr txBox="1">
            <a:spLocks noChangeArrowheads="1"/>
          </p:cNvSpPr>
          <p:nvPr/>
        </p:nvSpPr>
        <p:spPr bwMode="auto">
          <a:xfrm>
            <a:off x="1790700" y="2760663"/>
            <a:ext cx="644525" cy="228600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접수마감</a:t>
            </a:r>
          </a:p>
        </p:txBody>
      </p:sp>
      <p:sp>
        <p:nvSpPr>
          <p:cNvPr id="13362" name="Text Box 192"/>
          <p:cNvSpPr txBox="1">
            <a:spLocks noChangeArrowheads="1"/>
          </p:cNvSpPr>
          <p:nvPr/>
        </p:nvSpPr>
        <p:spPr bwMode="auto">
          <a:xfrm>
            <a:off x="860425" y="2759075"/>
            <a:ext cx="928688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지원하기</a:t>
            </a:r>
          </a:p>
        </p:txBody>
      </p:sp>
      <p:sp>
        <p:nvSpPr>
          <p:cNvPr id="13363" name="Text Box 192"/>
          <p:cNvSpPr txBox="1">
            <a:spLocks noChangeArrowheads="1"/>
          </p:cNvSpPr>
          <p:nvPr/>
        </p:nvSpPr>
        <p:spPr bwMode="auto">
          <a:xfrm>
            <a:off x="1793875" y="3074988"/>
            <a:ext cx="647700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서류전형 심사 중</a:t>
            </a:r>
          </a:p>
        </p:txBody>
      </p:sp>
      <p:sp>
        <p:nvSpPr>
          <p:cNvPr id="13364" name="Text Box 192"/>
          <p:cNvSpPr txBox="1">
            <a:spLocks noChangeArrowheads="1"/>
          </p:cNvSpPr>
          <p:nvPr/>
        </p:nvSpPr>
        <p:spPr bwMode="auto">
          <a:xfrm>
            <a:off x="2441575" y="3408363"/>
            <a:ext cx="1187450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서류전형 합격자 발표</a:t>
            </a:r>
          </a:p>
        </p:txBody>
      </p:sp>
      <p:sp>
        <p:nvSpPr>
          <p:cNvPr id="13365" name="Text Box 192"/>
          <p:cNvSpPr txBox="1">
            <a:spLocks noChangeArrowheads="1"/>
          </p:cNvSpPr>
          <p:nvPr/>
        </p:nvSpPr>
        <p:spPr bwMode="auto">
          <a:xfrm>
            <a:off x="3629025" y="3076575"/>
            <a:ext cx="1079500" cy="230188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면접심사 중</a:t>
            </a:r>
          </a:p>
        </p:txBody>
      </p:sp>
      <p:sp>
        <p:nvSpPr>
          <p:cNvPr id="13366" name="Text Box 192"/>
          <p:cNvSpPr txBox="1">
            <a:spLocks noChangeArrowheads="1"/>
          </p:cNvSpPr>
          <p:nvPr/>
        </p:nvSpPr>
        <p:spPr bwMode="auto">
          <a:xfrm>
            <a:off x="4700588" y="3408363"/>
            <a:ext cx="1192212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합격자 발표</a:t>
            </a:r>
          </a:p>
        </p:txBody>
      </p:sp>
      <p:sp>
        <p:nvSpPr>
          <p:cNvPr id="13367" name="Text Box 192"/>
          <p:cNvSpPr txBox="1">
            <a:spLocks noChangeArrowheads="1"/>
          </p:cNvSpPr>
          <p:nvPr/>
        </p:nvSpPr>
        <p:spPr bwMode="auto">
          <a:xfrm>
            <a:off x="5894388" y="3078163"/>
            <a:ext cx="647700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2</a:t>
            </a:r>
            <a:r>
              <a:rPr lang="ko-KR" altLang="en-US" sz="900"/>
              <a:t>차 면접심사 중</a:t>
            </a:r>
          </a:p>
        </p:txBody>
      </p:sp>
      <p:sp>
        <p:nvSpPr>
          <p:cNvPr id="13368" name="Text Box 192"/>
          <p:cNvSpPr txBox="1">
            <a:spLocks noChangeArrowheads="1"/>
          </p:cNvSpPr>
          <p:nvPr/>
        </p:nvSpPr>
        <p:spPr bwMode="auto">
          <a:xfrm>
            <a:off x="6542088" y="3408363"/>
            <a:ext cx="936625" cy="230187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최종 합격자 발표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857250" y="1476375"/>
            <a:ext cx="6624638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채용기간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857250" y="1782763"/>
            <a:ext cx="936625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서류접수</a:t>
            </a:r>
          </a:p>
        </p:txBody>
      </p:sp>
      <p:sp>
        <p:nvSpPr>
          <p:cNvPr id="80" name="직사각형 79"/>
          <p:cNvSpPr/>
          <p:nvPr/>
        </p:nvSpPr>
        <p:spPr bwMode="auto">
          <a:xfrm>
            <a:off x="1793875" y="1782763"/>
            <a:ext cx="64770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서류심사</a:t>
            </a:r>
          </a:p>
        </p:txBody>
      </p:sp>
      <p:sp>
        <p:nvSpPr>
          <p:cNvPr id="81" name="직사각형 80"/>
          <p:cNvSpPr/>
          <p:nvPr/>
        </p:nvSpPr>
        <p:spPr bwMode="auto">
          <a:xfrm>
            <a:off x="2439988" y="1782763"/>
            <a:ext cx="118745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서류전형 합격자 발표</a:t>
            </a:r>
          </a:p>
        </p:txBody>
      </p:sp>
      <p:sp>
        <p:nvSpPr>
          <p:cNvPr id="82" name="직사각형 81"/>
          <p:cNvSpPr/>
          <p:nvPr/>
        </p:nvSpPr>
        <p:spPr bwMode="auto">
          <a:xfrm>
            <a:off x="2439988" y="2003425"/>
            <a:ext cx="118745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차 면접 일정</a:t>
            </a:r>
          </a:p>
        </p:txBody>
      </p:sp>
      <p:sp>
        <p:nvSpPr>
          <p:cNvPr id="83" name="직사각형 82"/>
          <p:cNvSpPr/>
          <p:nvPr/>
        </p:nvSpPr>
        <p:spPr bwMode="auto">
          <a:xfrm>
            <a:off x="3629025" y="2003425"/>
            <a:ext cx="107950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차 면접</a:t>
            </a:r>
          </a:p>
        </p:txBody>
      </p:sp>
      <p:sp>
        <p:nvSpPr>
          <p:cNvPr id="84" name="직사각형 83"/>
          <p:cNvSpPr/>
          <p:nvPr/>
        </p:nvSpPr>
        <p:spPr bwMode="auto">
          <a:xfrm>
            <a:off x="4710113" y="2001838"/>
            <a:ext cx="118745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차 면접 </a:t>
            </a:r>
            <a:r>
              <a:rPr lang="ko-KR" altLang="en-US" dirty="0" err="1"/>
              <a:t>학격자</a:t>
            </a:r>
            <a:r>
              <a:rPr lang="ko-KR" altLang="en-US" dirty="0"/>
              <a:t> 발표</a:t>
            </a:r>
          </a:p>
        </p:txBody>
      </p:sp>
      <p:sp>
        <p:nvSpPr>
          <p:cNvPr id="85" name="직사각형 84"/>
          <p:cNvSpPr/>
          <p:nvPr/>
        </p:nvSpPr>
        <p:spPr bwMode="auto">
          <a:xfrm>
            <a:off x="4710113" y="2224088"/>
            <a:ext cx="1187450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차 면접 일정</a:t>
            </a:r>
          </a:p>
        </p:txBody>
      </p:sp>
      <p:sp>
        <p:nvSpPr>
          <p:cNvPr id="87" name="직사각형 86"/>
          <p:cNvSpPr/>
          <p:nvPr/>
        </p:nvSpPr>
        <p:spPr bwMode="auto">
          <a:xfrm>
            <a:off x="5899150" y="2224088"/>
            <a:ext cx="649288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dirty="0"/>
              <a:t>2</a:t>
            </a:r>
            <a:r>
              <a:rPr lang="ko-KR" altLang="en-US" dirty="0"/>
              <a:t>차 면접</a:t>
            </a:r>
          </a:p>
        </p:txBody>
      </p:sp>
      <p:sp>
        <p:nvSpPr>
          <p:cNvPr id="88" name="직사각형 87"/>
          <p:cNvSpPr/>
          <p:nvPr/>
        </p:nvSpPr>
        <p:spPr bwMode="auto">
          <a:xfrm>
            <a:off x="6548438" y="2224088"/>
            <a:ext cx="931862" cy="2190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/>
              <a:t>최종 합격자 발표</a:t>
            </a:r>
          </a:p>
        </p:txBody>
      </p:sp>
      <p:sp>
        <p:nvSpPr>
          <p:cNvPr id="13379" name="Text Box 192"/>
          <p:cNvSpPr txBox="1">
            <a:spLocks noChangeArrowheads="1"/>
          </p:cNvSpPr>
          <p:nvPr/>
        </p:nvSpPr>
        <p:spPr bwMode="auto">
          <a:xfrm>
            <a:off x="2800350" y="3748088"/>
            <a:ext cx="82867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일정</a:t>
            </a:r>
          </a:p>
        </p:txBody>
      </p:sp>
      <p:sp>
        <p:nvSpPr>
          <p:cNvPr id="13380" name="Text Box 192"/>
          <p:cNvSpPr txBox="1">
            <a:spLocks noChangeArrowheads="1"/>
          </p:cNvSpPr>
          <p:nvPr/>
        </p:nvSpPr>
        <p:spPr bwMode="auto">
          <a:xfrm>
            <a:off x="5065713" y="3757613"/>
            <a:ext cx="827087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일정</a:t>
            </a:r>
          </a:p>
        </p:txBody>
      </p:sp>
      <p:grpSp>
        <p:nvGrpSpPr>
          <p:cNvPr id="13381" name="그룹 107"/>
          <p:cNvGrpSpPr>
            <a:grpSpLocks/>
          </p:cNvGrpSpPr>
          <p:nvPr/>
        </p:nvGrpSpPr>
        <p:grpSpPr bwMode="auto">
          <a:xfrm>
            <a:off x="855663" y="1489075"/>
            <a:ext cx="6618287" cy="4064000"/>
            <a:chOff x="855787" y="1602904"/>
            <a:chExt cx="6617493" cy="2736000"/>
          </a:xfrm>
        </p:grpSpPr>
        <p:cxnSp>
          <p:nvCxnSpPr>
            <p:cNvPr id="94" name="직선 연결선 93"/>
            <p:cNvCxnSpPr/>
            <p:nvPr/>
          </p:nvCxnSpPr>
          <p:spPr bwMode="auto">
            <a:xfrm>
              <a:off x="855787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직선 연결선 94"/>
            <p:cNvCxnSpPr/>
            <p:nvPr/>
          </p:nvCxnSpPr>
          <p:spPr bwMode="auto">
            <a:xfrm>
              <a:off x="1793886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직선 연결선 95"/>
            <p:cNvCxnSpPr/>
            <p:nvPr/>
          </p:nvCxnSpPr>
          <p:spPr bwMode="auto">
            <a:xfrm>
              <a:off x="2441509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직선 연결선 96"/>
            <p:cNvCxnSpPr/>
            <p:nvPr/>
          </p:nvCxnSpPr>
          <p:spPr bwMode="auto">
            <a:xfrm>
              <a:off x="3628816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직선 연결선 97"/>
            <p:cNvCxnSpPr/>
            <p:nvPr/>
          </p:nvCxnSpPr>
          <p:spPr bwMode="auto">
            <a:xfrm>
              <a:off x="4708187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직선 연결선 98"/>
            <p:cNvCxnSpPr/>
            <p:nvPr/>
          </p:nvCxnSpPr>
          <p:spPr bwMode="auto">
            <a:xfrm>
              <a:off x="5898669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직선 연결선 99"/>
            <p:cNvCxnSpPr/>
            <p:nvPr/>
          </p:nvCxnSpPr>
          <p:spPr bwMode="auto">
            <a:xfrm>
              <a:off x="6546291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직선 연결선 100"/>
            <p:cNvCxnSpPr/>
            <p:nvPr/>
          </p:nvCxnSpPr>
          <p:spPr bwMode="auto">
            <a:xfrm>
              <a:off x="7473280" y="1602904"/>
              <a:ext cx="0" cy="27360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382" name="AutoShape 178"/>
          <p:cNvSpPr>
            <a:spLocks noChangeArrowheads="1"/>
          </p:cNvSpPr>
          <p:nvPr/>
        </p:nvSpPr>
        <p:spPr bwMode="auto">
          <a:xfrm>
            <a:off x="174625" y="1428750"/>
            <a:ext cx="612775" cy="285750"/>
          </a:xfrm>
          <a:prstGeom prst="roundRect">
            <a:avLst>
              <a:gd name="adj" fmla="val 12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>
                <a:solidFill>
                  <a:schemeClr val="bg2"/>
                </a:solidFill>
              </a:rPr>
              <a:t>기간</a:t>
            </a:r>
          </a:p>
        </p:txBody>
      </p:sp>
      <p:sp>
        <p:nvSpPr>
          <p:cNvPr id="13383" name="AutoShape 178"/>
          <p:cNvSpPr>
            <a:spLocks noChangeArrowheads="1"/>
          </p:cNvSpPr>
          <p:nvPr/>
        </p:nvSpPr>
        <p:spPr bwMode="auto">
          <a:xfrm>
            <a:off x="174625" y="1770063"/>
            <a:ext cx="612775" cy="285750"/>
          </a:xfrm>
          <a:prstGeom prst="roundRect">
            <a:avLst>
              <a:gd name="adj" fmla="val 12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>
                <a:solidFill>
                  <a:schemeClr val="bg2"/>
                </a:solidFill>
              </a:rPr>
              <a:t>단계</a:t>
            </a:r>
          </a:p>
        </p:txBody>
      </p:sp>
      <p:sp>
        <p:nvSpPr>
          <p:cNvPr id="13384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228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/</a:t>
            </a:r>
            <a:endParaRPr lang="ko-KR" altLang="en-US"/>
          </a:p>
        </p:txBody>
      </p:sp>
      <p:sp>
        <p:nvSpPr>
          <p:cNvPr id="13385" name="AutoShape 178"/>
          <p:cNvSpPr>
            <a:spLocks noChangeArrowheads="1"/>
          </p:cNvSpPr>
          <p:nvPr/>
        </p:nvSpPr>
        <p:spPr bwMode="auto">
          <a:xfrm>
            <a:off x="174625" y="4391025"/>
            <a:ext cx="612775" cy="1181100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>
                <a:solidFill>
                  <a:schemeClr val="bg1"/>
                </a:solidFill>
              </a:rPr>
              <a:t>이동 페이지</a:t>
            </a:r>
          </a:p>
        </p:txBody>
      </p:sp>
      <p:sp>
        <p:nvSpPr>
          <p:cNvPr id="13386" name="Text Box 192"/>
          <p:cNvSpPr txBox="1">
            <a:spLocks noChangeArrowheads="1"/>
          </p:cNvSpPr>
          <p:nvPr/>
        </p:nvSpPr>
        <p:spPr bwMode="auto">
          <a:xfrm>
            <a:off x="866775" y="4543425"/>
            <a:ext cx="91598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 b="1"/>
              <a:t>지원여부 확인</a:t>
            </a:r>
          </a:p>
        </p:txBody>
      </p:sp>
      <p:sp>
        <p:nvSpPr>
          <p:cNvPr id="13387" name="Text Box 192"/>
          <p:cNvSpPr txBox="1">
            <a:spLocks noChangeArrowheads="1"/>
          </p:cNvSpPr>
          <p:nvPr/>
        </p:nvSpPr>
        <p:spPr bwMode="auto">
          <a:xfrm>
            <a:off x="1992313" y="4543425"/>
            <a:ext cx="252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 b="1"/>
              <a:t>X</a:t>
            </a:r>
            <a:endParaRPr lang="ko-KR" altLang="en-US" sz="900" b="1"/>
          </a:p>
        </p:txBody>
      </p:sp>
      <p:sp>
        <p:nvSpPr>
          <p:cNvPr id="13388" name="Text Box 192"/>
          <p:cNvSpPr txBox="1">
            <a:spLocks noChangeArrowheads="1"/>
          </p:cNvSpPr>
          <p:nvPr/>
        </p:nvSpPr>
        <p:spPr bwMode="auto">
          <a:xfrm>
            <a:off x="2500313" y="4848225"/>
            <a:ext cx="10683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서류 합격자 정보</a:t>
            </a:r>
            <a:endParaRPr lang="en-US" altLang="ko-KR" sz="900"/>
          </a:p>
          <a:p>
            <a:pPr eaLnBrk="1" hangingPunct="1"/>
            <a:r>
              <a:rPr lang="en-US" altLang="ko-KR" sz="900"/>
              <a:t>+</a:t>
            </a:r>
          </a:p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정보</a:t>
            </a:r>
          </a:p>
        </p:txBody>
      </p:sp>
      <p:sp>
        <p:nvSpPr>
          <p:cNvPr id="13389" name="Text Box 192"/>
          <p:cNvSpPr txBox="1">
            <a:spLocks noChangeArrowheads="1"/>
          </p:cNvSpPr>
          <p:nvPr/>
        </p:nvSpPr>
        <p:spPr bwMode="auto">
          <a:xfrm>
            <a:off x="4035425" y="4543425"/>
            <a:ext cx="2540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 b="1"/>
              <a:t>X</a:t>
            </a:r>
            <a:endParaRPr lang="ko-KR" altLang="en-US" sz="900" b="1"/>
          </a:p>
        </p:txBody>
      </p:sp>
      <p:sp>
        <p:nvSpPr>
          <p:cNvPr id="13390" name="Text Box 192"/>
          <p:cNvSpPr txBox="1">
            <a:spLocks noChangeArrowheads="1"/>
          </p:cNvSpPr>
          <p:nvPr/>
        </p:nvSpPr>
        <p:spPr bwMode="auto">
          <a:xfrm>
            <a:off x="4645025" y="4848225"/>
            <a:ext cx="12906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/>
              <a:t>1</a:t>
            </a:r>
            <a:r>
              <a:rPr lang="ko-KR" altLang="en-US" sz="900"/>
              <a:t>차 면접 합격자 정보</a:t>
            </a:r>
            <a:endParaRPr lang="en-US" altLang="ko-KR" sz="900"/>
          </a:p>
          <a:p>
            <a:pPr eaLnBrk="1" hangingPunct="1"/>
            <a:r>
              <a:rPr lang="en-US" altLang="ko-KR" sz="900"/>
              <a:t>+</a:t>
            </a:r>
          </a:p>
          <a:p>
            <a:pPr eaLnBrk="1" hangingPunct="1"/>
            <a:r>
              <a:rPr lang="en-US" altLang="ko-KR" sz="900"/>
              <a:t>2</a:t>
            </a:r>
            <a:r>
              <a:rPr lang="ko-KR" altLang="en-US" sz="900"/>
              <a:t>차 면접 정보</a:t>
            </a:r>
          </a:p>
        </p:txBody>
      </p:sp>
      <p:sp>
        <p:nvSpPr>
          <p:cNvPr id="13391" name="Text Box 192"/>
          <p:cNvSpPr txBox="1">
            <a:spLocks noChangeArrowheads="1"/>
          </p:cNvSpPr>
          <p:nvPr/>
        </p:nvSpPr>
        <p:spPr bwMode="auto">
          <a:xfrm>
            <a:off x="6086475" y="4543425"/>
            <a:ext cx="2524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 b="1"/>
              <a:t>X</a:t>
            </a:r>
            <a:endParaRPr lang="ko-KR" altLang="en-US" sz="900" b="1"/>
          </a:p>
        </p:txBody>
      </p:sp>
      <p:sp>
        <p:nvSpPr>
          <p:cNvPr id="13392" name="Text Box 192"/>
          <p:cNvSpPr txBox="1">
            <a:spLocks noChangeArrowheads="1"/>
          </p:cNvSpPr>
          <p:nvPr/>
        </p:nvSpPr>
        <p:spPr bwMode="auto">
          <a:xfrm>
            <a:off x="6613525" y="4543425"/>
            <a:ext cx="800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합격자 발표</a:t>
            </a:r>
            <a:endParaRPr lang="en-US" altLang="ko-KR" sz="900"/>
          </a:p>
          <a:p>
            <a:pPr eaLnBrk="1" hangingPunct="1"/>
            <a:r>
              <a:rPr lang="ko-KR" altLang="en-US" sz="900"/>
              <a:t>페이지</a:t>
            </a:r>
          </a:p>
        </p:txBody>
      </p:sp>
      <p:sp>
        <p:nvSpPr>
          <p:cNvPr id="13393" name="Text Box 192"/>
          <p:cNvSpPr txBox="1">
            <a:spLocks noChangeArrowheads="1"/>
          </p:cNvSpPr>
          <p:nvPr/>
        </p:nvSpPr>
        <p:spPr bwMode="auto">
          <a:xfrm>
            <a:off x="2692400" y="4548188"/>
            <a:ext cx="6842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 b="1"/>
              <a:t>뷰 페이지</a:t>
            </a:r>
          </a:p>
        </p:txBody>
      </p:sp>
      <p:sp>
        <p:nvSpPr>
          <p:cNvPr id="13394" name="Text Box 192"/>
          <p:cNvSpPr txBox="1">
            <a:spLocks noChangeArrowheads="1"/>
          </p:cNvSpPr>
          <p:nvPr/>
        </p:nvSpPr>
        <p:spPr bwMode="auto">
          <a:xfrm>
            <a:off x="4948238" y="4548188"/>
            <a:ext cx="6842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 b="1"/>
              <a:t>뷰 페이지</a:t>
            </a:r>
          </a:p>
        </p:txBody>
      </p:sp>
      <p:cxnSp>
        <p:nvCxnSpPr>
          <p:cNvPr id="117" name="직선 연결선 116"/>
          <p:cNvCxnSpPr/>
          <p:nvPr/>
        </p:nvCxnSpPr>
        <p:spPr bwMode="auto">
          <a:xfrm rot="16200000">
            <a:off x="4169569" y="2237581"/>
            <a:ext cx="0" cy="66246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직선 연결선 117"/>
          <p:cNvCxnSpPr/>
          <p:nvPr/>
        </p:nvCxnSpPr>
        <p:spPr bwMode="auto">
          <a:xfrm rot="16200000">
            <a:off x="4169569" y="1015206"/>
            <a:ext cx="0" cy="66246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5508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79"/>
          <p:cNvSpPr>
            <a:spLocks noChangeArrowheads="1"/>
          </p:cNvSpPr>
          <p:nvPr/>
        </p:nvSpPr>
        <p:spPr bwMode="auto">
          <a:xfrm>
            <a:off x="123825" y="344805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339" name="AutoShape 179"/>
          <p:cNvSpPr>
            <a:spLocks noChangeArrowheads="1"/>
          </p:cNvSpPr>
          <p:nvPr/>
        </p:nvSpPr>
        <p:spPr bwMode="auto">
          <a:xfrm>
            <a:off x="123825" y="129540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76804" name="Group 4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233495339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73293559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285483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062510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58820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14602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77816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353834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95080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63007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06901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12782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938355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466713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546688"/>
                  </a:ext>
                </a:extLst>
              </a:tr>
            </a:tbl>
          </a:graphicData>
        </a:graphic>
      </p:graphicFrame>
      <p:sp>
        <p:nvSpPr>
          <p:cNvPr id="14384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5905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/>
              <a:t>수시채용</a:t>
            </a:r>
          </a:p>
        </p:txBody>
      </p:sp>
      <p:grpSp>
        <p:nvGrpSpPr>
          <p:cNvPr id="14385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4434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4435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4386" name="Text Box 70"/>
          <p:cNvSpPr txBox="1">
            <a:spLocks noChangeArrowheads="1"/>
          </p:cNvSpPr>
          <p:nvPr/>
        </p:nvSpPr>
        <p:spPr bwMode="auto">
          <a:xfrm>
            <a:off x="1804988" y="9096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1000" b="1"/>
              <a:t>수시채용</a:t>
            </a:r>
            <a:endParaRPr lang="en-US" altLang="ko-KR" sz="1000" b="1"/>
          </a:p>
        </p:txBody>
      </p:sp>
      <p:sp>
        <p:nvSpPr>
          <p:cNvPr id="14387" name="AutoShape 53"/>
          <p:cNvSpPr>
            <a:spLocks noChangeArrowheads="1"/>
          </p:cNvSpPr>
          <p:nvPr/>
        </p:nvSpPr>
        <p:spPr bwMode="auto">
          <a:xfrm>
            <a:off x="1714500" y="96678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4388" name="Text Box 44"/>
          <p:cNvSpPr txBox="1">
            <a:spLocks noChangeArrowheads="1"/>
          </p:cNvSpPr>
          <p:nvPr/>
        </p:nvSpPr>
        <p:spPr bwMode="auto">
          <a:xfrm>
            <a:off x="168275" y="1179513"/>
            <a:ext cx="1330325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인재상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급여 및 복지</a:t>
            </a:r>
            <a:r>
              <a:rPr lang="ko-KR" altLang="en-US" b="1">
                <a:solidFill>
                  <a:srgbClr val="7030A0"/>
                </a:solidFill>
              </a:rPr>
              <a:t/>
            </a:r>
            <a:br>
              <a:rPr lang="ko-KR" altLang="en-US" b="1">
                <a:solidFill>
                  <a:srgbClr val="7030A0"/>
                </a:solidFill>
              </a:rPr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7030A0"/>
                </a:solidFill>
              </a:rPr>
              <a:t>▶</a:t>
            </a:r>
            <a:r>
              <a:rPr lang="ko-KR" altLang="en-US"/>
              <a:t>상사채용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en-US" altLang="ko-KR" sz="600">
                <a:solidFill>
                  <a:srgbClr val="606060"/>
                </a:solidFill>
              </a:rPr>
              <a:t>▶</a:t>
            </a:r>
            <a:r>
              <a:rPr lang="ko-KR" altLang="en-US" b="1">
                <a:solidFill>
                  <a:srgbClr val="7030A0"/>
                </a:solidFill>
              </a:rPr>
              <a:t>수시채용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채용절차</a:t>
            </a:r>
            <a:br>
              <a:rPr lang="ko-KR" altLang="en-US"/>
            </a:br>
            <a:r>
              <a:rPr lang="ko-KR" altLang="en-US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en-US" altLang="ko-KR"/>
              <a:t>FAQ</a:t>
            </a:r>
            <a:br>
              <a:rPr lang="en-US" altLang="ko-KR"/>
            </a:br>
            <a:r>
              <a:rPr lang="en-US" altLang="ko-KR"/>
              <a:t>   </a:t>
            </a:r>
            <a:r>
              <a:rPr lang="ko-KR" altLang="en-US" sz="600">
                <a:solidFill>
                  <a:srgbClr val="606060"/>
                </a:solidFill>
              </a:rPr>
              <a:t>▶</a:t>
            </a:r>
            <a:r>
              <a:rPr lang="ko-KR" altLang="en-US"/>
              <a:t>합격자발표</a:t>
            </a:r>
          </a:p>
          <a:p>
            <a:pPr algn="l" eaLnBrk="1" hangingPunct="1">
              <a:lnSpc>
                <a:spcPct val="220000"/>
              </a:lnSpc>
              <a:buFontTx/>
              <a:buChar char="•"/>
            </a:pP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희망인턴</a:t>
            </a:r>
          </a:p>
        </p:txBody>
      </p:sp>
      <p:sp>
        <p:nvSpPr>
          <p:cNvPr id="14389" name="Text Box 56"/>
          <p:cNvSpPr txBox="1">
            <a:spLocks noChangeArrowheads="1"/>
          </p:cNvSpPr>
          <p:nvPr/>
        </p:nvSpPr>
        <p:spPr bwMode="auto">
          <a:xfrm>
            <a:off x="5511800" y="928688"/>
            <a:ext cx="16478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0066CC"/>
                </a:solidFill>
              </a:rPr>
              <a:t>인재채용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&gt;  </a:t>
            </a:r>
            <a:r>
              <a:rPr lang="ko-KR" altLang="en-US">
                <a:solidFill>
                  <a:srgbClr val="808080"/>
                </a:solidFill>
              </a:rPr>
              <a:t>수시채용</a:t>
            </a:r>
          </a:p>
        </p:txBody>
      </p:sp>
      <p:sp>
        <p:nvSpPr>
          <p:cNvPr id="14390" name="AutoShape 177"/>
          <p:cNvSpPr>
            <a:spLocks noChangeArrowheads="1"/>
          </p:cNvSpPr>
          <p:nvPr/>
        </p:nvSpPr>
        <p:spPr bwMode="auto">
          <a:xfrm>
            <a:off x="1693863" y="1293813"/>
            <a:ext cx="3173412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모집부문</a:t>
            </a:r>
          </a:p>
        </p:txBody>
      </p:sp>
      <p:sp>
        <p:nvSpPr>
          <p:cNvPr id="14391" name="AutoShape 178"/>
          <p:cNvSpPr>
            <a:spLocks noChangeArrowheads="1"/>
          </p:cNvSpPr>
          <p:nvPr/>
        </p:nvSpPr>
        <p:spPr bwMode="auto">
          <a:xfrm>
            <a:off x="5886450" y="1293813"/>
            <a:ext cx="1220788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진행상태</a:t>
            </a:r>
          </a:p>
        </p:txBody>
      </p:sp>
      <p:sp>
        <p:nvSpPr>
          <p:cNvPr id="14392" name="AutoShape 179"/>
          <p:cNvSpPr>
            <a:spLocks noChangeArrowheads="1"/>
          </p:cNvSpPr>
          <p:nvPr/>
        </p:nvSpPr>
        <p:spPr bwMode="auto">
          <a:xfrm>
            <a:off x="4886325" y="1293813"/>
            <a:ext cx="9715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경력구분</a:t>
            </a:r>
          </a:p>
        </p:txBody>
      </p:sp>
      <p:sp>
        <p:nvSpPr>
          <p:cNvPr id="14393" name="Text Box 180"/>
          <p:cNvSpPr txBox="1">
            <a:spLocks noChangeArrowheads="1"/>
          </p:cNvSpPr>
          <p:nvPr/>
        </p:nvSpPr>
        <p:spPr bwMode="auto">
          <a:xfrm>
            <a:off x="1735138" y="15763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394" name="Text Box 181"/>
          <p:cNvSpPr txBox="1">
            <a:spLocks noChangeArrowheads="1"/>
          </p:cNvSpPr>
          <p:nvPr/>
        </p:nvSpPr>
        <p:spPr bwMode="auto">
          <a:xfrm>
            <a:off x="2797175" y="15763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395" name="Text Box 182"/>
          <p:cNvSpPr txBox="1">
            <a:spLocks noChangeArrowheads="1"/>
          </p:cNvSpPr>
          <p:nvPr/>
        </p:nvSpPr>
        <p:spPr bwMode="auto">
          <a:xfrm>
            <a:off x="5187950" y="1576388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신입</a:t>
            </a:r>
          </a:p>
        </p:txBody>
      </p:sp>
      <p:sp>
        <p:nvSpPr>
          <p:cNvPr id="14396" name="Text Box 189"/>
          <p:cNvSpPr txBox="1">
            <a:spLocks noChangeArrowheads="1"/>
          </p:cNvSpPr>
          <p:nvPr/>
        </p:nvSpPr>
        <p:spPr bwMode="auto">
          <a:xfrm>
            <a:off x="1735138" y="1943100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397" name="Text Box 190"/>
          <p:cNvSpPr txBox="1">
            <a:spLocks noChangeArrowheads="1"/>
          </p:cNvSpPr>
          <p:nvPr/>
        </p:nvSpPr>
        <p:spPr bwMode="auto">
          <a:xfrm>
            <a:off x="2797175" y="1943100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398" name="Text Box 191"/>
          <p:cNvSpPr txBox="1">
            <a:spLocks noChangeArrowheads="1"/>
          </p:cNvSpPr>
          <p:nvPr/>
        </p:nvSpPr>
        <p:spPr bwMode="auto">
          <a:xfrm>
            <a:off x="5191125" y="1943100"/>
            <a:ext cx="450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경력 </a:t>
            </a:r>
          </a:p>
        </p:txBody>
      </p:sp>
      <p:sp>
        <p:nvSpPr>
          <p:cNvPr id="14399" name="Text Box 192"/>
          <p:cNvSpPr txBox="1">
            <a:spLocks noChangeArrowheads="1"/>
          </p:cNvSpPr>
          <p:nvPr/>
        </p:nvSpPr>
        <p:spPr bwMode="auto">
          <a:xfrm>
            <a:off x="6172200" y="1952625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00" name="Line 193"/>
          <p:cNvSpPr>
            <a:spLocks noChangeShapeType="1"/>
          </p:cNvSpPr>
          <p:nvPr/>
        </p:nvSpPr>
        <p:spPr bwMode="auto">
          <a:xfrm flipV="1">
            <a:off x="1703388" y="186372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01" name="Text Box 189"/>
          <p:cNvSpPr txBox="1">
            <a:spLocks noChangeArrowheads="1"/>
          </p:cNvSpPr>
          <p:nvPr/>
        </p:nvSpPr>
        <p:spPr bwMode="auto">
          <a:xfrm>
            <a:off x="1735138" y="230981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02" name="Text Box 190"/>
          <p:cNvSpPr txBox="1">
            <a:spLocks noChangeArrowheads="1"/>
          </p:cNvSpPr>
          <p:nvPr/>
        </p:nvSpPr>
        <p:spPr bwMode="auto">
          <a:xfrm>
            <a:off x="2797175" y="230981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03" name="Text Box 191"/>
          <p:cNvSpPr txBox="1">
            <a:spLocks noChangeArrowheads="1"/>
          </p:cNvSpPr>
          <p:nvPr/>
        </p:nvSpPr>
        <p:spPr bwMode="auto">
          <a:xfrm>
            <a:off x="5191125" y="2309813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계약</a:t>
            </a:r>
          </a:p>
        </p:txBody>
      </p:sp>
      <p:sp>
        <p:nvSpPr>
          <p:cNvPr id="14404" name="Line 193"/>
          <p:cNvSpPr>
            <a:spLocks noChangeShapeType="1"/>
          </p:cNvSpPr>
          <p:nvPr/>
        </p:nvSpPr>
        <p:spPr bwMode="auto">
          <a:xfrm flipV="1">
            <a:off x="1703388" y="260667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05" name="Text Box 189"/>
          <p:cNvSpPr txBox="1">
            <a:spLocks noChangeArrowheads="1"/>
          </p:cNvSpPr>
          <p:nvPr/>
        </p:nvSpPr>
        <p:spPr bwMode="auto">
          <a:xfrm>
            <a:off x="1735138" y="266223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06" name="Text Box 190"/>
          <p:cNvSpPr txBox="1">
            <a:spLocks noChangeArrowheads="1"/>
          </p:cNvSpPr>
          <p:nvPr/>
        </p:nvSpPr>
        <p:spPr bwMode="auto">
          <a:xfrm>
            <a:off x="2797175" y="266223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07" name="Text Box 191"/>
          <p:cNvSpPr txBox="1">
            <a:spLocks noChangeArrowheads="1"/>
          </p:cNvSpPr>
          <p:nvPr/>
        </p:nvSpPr>
        <p:spPr bwMode="auto">
          <a:xfrm>
            <a:off x="5029200" y="2662238"/>
            <a:ext cx="760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신입</a:t>
            </a:r>
            <a:r>
              <a:rPr lang="en-US" altLang="ko-KR" sz="900"/>
              <a:t>, </a:t>
            </a:r>
            <a:r>
              <a:rPr lang="ko-KR" altLang="en-US" sz="900"/>
              <a:t>경력 </a:t>
            </a:r>
          </a:p>
        </p:txBody>
      </p:sp>
      <p:sp>
        <p:nvSpPr>
          <p:cNvPr id="14408" name="Line 193"/>
          <p:cNvSpPr>
            <a:spLocks noChangeShapeType="1"/>
          </p:cNvSpPr>
          <p:nvPr/>
        </p:nvSpPr>
        <p:spPr bwMode="auto">
          <a:xfrm flipV="1">
            <a:off x="1703388" y="295910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09" name="Text Box 189"/>
          <p:cNvSpPr txBox="1">
            <a:spLocks noChangeArrowheads="1"/>
          </p:cNvSpPr>
          <p:nvPr/>
        </p:nvSpPr>
        <p:spPr bwMode="auto">
          <a:xfrm>
            <a:off x="1735138" y="300196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10" name="Text Box 190"/>
          <p:cNvSpPr txBox="1">
            <a:spLocks noChangeArrowheads="1"/>
          </p:cNvSpPr>
          <p:nvPr/>
        </p:nvSpPr>
        <p:spPr bwMode="auto">
          <a:xfrm>
            <a:off x="2797175" y="300196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11" name="Text Box 191"/>
          <p:cNvSpPr txBox="1">
            <a:spLocks noChangeArrowheads="1"/>
          </p:cNvSpPr>
          <p:nvPr/>
        </p:nvSpPr>
        <p:spPr bwMode="auto">
          <a:xfrm>
            <a:off x="5191125" y="3001963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경력</a:t>
            </a:r>
          </a:p>
        </p:txBody>
      </p:sp>
      <p:sp>
        <p:nvSpPr>
          <p:cNvPr id="14412" name="Line 193"/>
          <p:cNvSpPr>
            <a:spLocks noChangeShapeType="1"/>
          </p:cNvSpPr>
          <p:nvPr/>
        </p:nvSpPr>
        <p:spPr bwMode="auto">
          <a:xfrm flipV="1">
            <a:off x="1703388" y="329882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13" name="Text Box 189"/>
          <p:cNvSpPr txBox="1">
            <a:spLocks noChangeArrowheads="1"/>
          </p:cNvSpPr>
          <p:nvPr/>
        </p:nvSpPr>
        <p:spPr bwMode="auto">
          <a:xfrm>
            <a:off x="1735138" y="3338513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14" name="Text Box 190"/>
          <p:cNvSpPr txBox="1">
            <a:spLocks noChangeArrowheads="1"/>
          </p:cNvSpPr>
          <p:nvPr/>
        </p:nvSpPr>
        <p:spPr bwMode="auto">
          <a:xfrm>
            <a:off x="2797175" y="3338513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15" name="Text Box 191"/>
          <p:cNvSpPr txBox="1">
            <a:spLocks noChangeArrowheads="1"/>
          </p:cNvSpPr>
          <p:nvPr/>
        </p:nvSpPr>
        <p:spPr bwMode="auto">
          <a:xfrm>
            <a:off x="5191125" y="3338513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경력</a:t>
            </a:r>
          </a:p>
        </p:txBody>
      </p:sp>
      <p:sp>
        <p:nvSpPr>
          <p:cNvPr id="14416" name="Line 193"/>
          <p:cNvSpPr>
            <a:spLocks noChangeShapeType="1"/>
          </p:cNvSpPr>
          <p:nvPr/>
        </p:nvSpPr>
        <p:spPr bwMode="auto">
          <a:xfrm flipV="1">
            <a:off x="1703388" y="3635375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17" name="Text Box 189"/>
          <p:cNvSpPr txBox="1">
            <a:spLocks noChangeArrowheads="1"/>
          </p:cNvSpPr>
          <p:nvPr/>
        </p:nvSpPr>
        <p:spPr bwMode="auto">
          <a:xfrm>
            <a:off x="1735138" y="36845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18" name="Text Box 190"/>
          <p:cNvSpPr txBox="1">
            <a:spLocks noChangeArrowheads="1"/>
          </p:cNvSpPr>
          <p:nvPr/>
        </p:nvSpPr>
        <p:spPr bwMode="auto">
          <a:xfrm>
            <a:off x="2797175" y="36845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19" name="Text Box 191"/>
          <p:cNvSpPr txBox="1">
            <a:spLocks noChangeArrowheads="1"/>
          </p:cNvSpPr>
          <p:nvPr/>
        </p:nvSpPr>
        <p:spPr bwMode="auto">
          <a:xfrm>
            <a:off x="5191125" y="3684588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신입</a:t>
            </a:r>
          </a:p>
        </p:txBody>
      </p:sp>
      <p:sp>
        <p:nvSpPr>
          <p:cNvPr id="14420" name="Line 193"/>
          <p:cNvSpPr>
            <a:spLocks noChangeShapeType="1"/>
          </p:cNvSpPr>
          <p:nvPr/>
        </p:nvSpPr>
        <p:spPr bwMode="auto">
          <a:xfrm flipV="1">
            <a:off x="1703388" y="398145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21" name="Text Box 189"/>
          <p:cNvSpPr txBox="1">
            <a:spLocks noChangeArrowheads="1"/>
          </p:cNvSpPr>
          <p:nvPr/>
        </p:nvSpPr>
        <p:spPr bwMode="auto">
          <a:xfrm>
            <a:off x="1735138" y="40401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4422" name="Text Box 190"/>
          <p:cNvSpPr txBox="1">
            <a:spLocks noChangeArrowheads="1"/>
          </p:cNvSpPr>
          <p:nvPr/>
        </p:nvSpPr>
        <p:spPr bwMode="auto">
          <a:xfrm>
            <a:off x="2797175" y="4040188"/>
            <a:ext cx="755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매장매니저</a:t>
            </a:r>
          </a:p>
        </p:txBody>
      </p:sp>
      <p:sp>
        <p:nvSpPr>
          <p:cNvPr id="14423" name="Text Box 191"/>
          <p:cNvSpPr txBox="1">
            <a:spLocks noChangeArrowheads="1"/>
          </p:cNvSpPr>
          <p:nvPr/>
        </p:nvSpPr>
        <p:spPr bwMode="auto">
          <a:xfrm>
            <a:off x="5191125" y="4040188"/>
            <a:ext cx="450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신입 </a:t>
            </a:r>
          </a:p>
        </p:txBody>
      </p:sp>
      <p:sp>
        <p:nvSpPr>
          <p:cNvPr id="14424" name="Line 193"/>
          <p:cNvSpPr>
            <a:spLocks noChangeShapeType="1"/>
          </p:cNvSpPr>
          <p:nvPr/>
        </p:nvSpPr>
        <p:spPr bwMode="auto">
          <a:xfrm flipV="1">
            <a:off x="1703388" y="433705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25" name="Line 193"/>
          <p:cNvSpPr>
            <a:spLocks noChangeShapeType="1"/>
          </p:cNvSpPr>
          <p:nvPr/>
        </p:nvSpPr>
        <p:spPr bwMode="auto">
          <a:xfrm flipV="1">
            <a:off x="1703388" y="2243138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26" name="Text Box 192"/>
          <p:cNvSpPr txBox="1">
            <a:spLocks noChangeArrowheads="1"/>
          </p:cNvSpPr>
          <p:nvPr/>
        </p:nvSpPr>
        <p:spPr bwMode="auto">
          <a:xfrm>
            <a:off x="6172200" y="1595438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27" name="Text Box 192"/>
          <p:cNvSpPr txBox="1">
            <a:spLocks noChangeArrowheads="1"/>
          </p:cNvSpPr>
          <p:nvPr/>
        </p:nvSpPr>
        <p:spPr bwMode="auto">
          <a:xfrm>
            <a:off x="6172200" y="2311400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28" name="Text Box 192"/>
          <p:cNvSpPr txBox="1">
            <a:spLocks noChangeArrowheads="1"/>
          </p:cNvSpPr>
          <p:nvPr/>
        </p:nvSpPr>
        <p:spPr bwMode="auto">
          <a:xfrm>
            <a:off x="6172200" y="2674938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29" name="Text Box 192"/>
          <p:cNvSpPr txBox="1">
            <a:spLocks noChangeArrowheads="1"/>
          </p:cNvSpPr>
          <p:nvPr/>
        </p:nvSpPr>
        <p:spPr bwMode="auto">
          <a:xfrm>
            <a:off x="6172200" y="3030538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30" name="Text Box 192"/>
          <p:cNvSpPr txBox="1">
            <a:spLocks noChangeArrowheads="1"/>
          </p:cNvSpPr>
          <p:nvPr/>
        </p:nvSpPr>
        <p:spPr bwMode="auto">
          <a:xfrm>
            <a:off x="6172200" y="3357563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31" name="Text Box 192"/>
          <p:cNvSpPr txBox="1">
            <a:spLocks noChangeArrowheads="1"/>
          </p:cNvSpPr>
          <p:nvPr/>
        </p:nvSpPr>
        <p:spPr bwMode="auto">
          <a:xfrm>
            <a:off x="6172200" y="3697288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32" name="Text Box 192"/>
          <p:cNvSpPr txBox="1">
            <a:spLocks noChangeArrowheads="1"/>
          </p:cNvSpPr>
          <p:nvPr/>
        </p:nvSpPr>
        <p:spPr bwMode="auto">
          <a:xfrm>
            <a:off x="6172200" y="4038600"/>
            <a:ext cx="644525" cy="231775"/>
          </a:xfrm>
          <a:prstGeom prst="rect">
            <a:avLst/>
          </a:prstGeom>
          <a:solidFill>
            <a:srgbClr val="ECECEC"/>
          </a:solidFill>
          <a:ln w="3175" algn="ctr">
            <a:solidFill>
              <a:srgbClr val="C0C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/>
              <a:t>채용지원</a:t>
            </a:r>
          </a:p>
        </p:txBody>
      </p:sp>
      <p:sp>
        <p:nvSpPr>
          <p:cNvPr id="14433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65881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01030101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9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92"/>
          <p:cNvSpPr txBox="1">
            <a:spLocks noChangeArrowheads="1"/>
          </p:cNvSpPr>
          <p:nvPr/>
        </p:nvSpPr>
        <p:spPr bwMode="auto">
          <a:xfrm>
            <a:off x="1677988" y="1825625"/>
            <a:ext cx="5435600" cy="1117600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 sz="900"/>
          </a:p>
        </p:txBody>
      </p:sp>
      <p:sp>
        <p:nvSpPr>
          <p:cNvPr id="15363" name="AutoShape 179"/>
          <p:cNvSpPr>
            <a:spLocks noChangeArrowheads="1"/>
          </p:cNvSpPr>
          <p:nvPr/>
        </p:nvSpPr>
        <p:spPr bwMode="auto">
          <a:xfrm>
            <a:off x="123825" y="344805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C0C0C0"/>
          </a:solidFill>
          <a:ln w="3175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364" name="AutoShape 179"/>
          <p:cNvSpPr>
            <a:spLocks noChangeArrowheads="1"/>
          </p:cNvSpPr>
          <p:nvPr/>
        </p:nvSpPr>
        <p:spPr bwMode="auto">
          <a:xfrm>
            <a:off x="123825" y="1295400"/>
            <a:ext cx="150495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80900" name="Group 4"/>
          <p:cNvGraphicFramePr>
            <a:graphicFrameLocks noGrp="1"/>
          </p:cNvGraphicFramePr>
          <p:nvPr/>
        </p:nvGraphicFramePr>
        <p:xfrm>
          <a:off x="7661275" y="1601788"/>
          <a:ext cx="2187575" cy="280176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186659475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9940100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1318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65517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426002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3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346716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4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79149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5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1415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6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2843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7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78496"/>
                  </a:ext>
                </a:extLst>
              </a:tr>
              <a:tr h="142875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8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352499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9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71757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10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754978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11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523807"/>
                  </a:ext>
                </a:extLst>
              </a:tr>
              <a:tr h="0"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돋움" panose="020B0600000101010101" pitchFamily="50" charset="-127"/>
                        </a:rPr>
                        <a:t>12</a:t>
                      </a: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957263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algn="l" defTabSz="957263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algn="l" defTabSz="957263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algn="l" defTabSz="957263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defTabSz="957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2000" marR="72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952403"/>
                  </a:ext>
                </a:extLst>
              </a:tr>
            </a:tbl>
          </a:graphicData>
        </a:graphic>
      </p:graphicFrame>
      <p:sp>
        <p:nvSpPr>
          <p:cNvPr id="15409" name="Text Box 46"/>
          <p:cNvSpPr txBox="1">
            <a:spLocks noChangeArrowheads="1"/>
          </p:cNvSpPr>
          <p:nvPr/>
        </p:nvSpPr>
        <p:spPr bwMode="auto">
          <a:xfrm>
            <a:off x="8339138" y="549275"/>
            <a:ext cx="38893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FAQ</a:t>
            </a:r>
          </a:p>
        </p:txBody>
      </p:sp>
      <p:grpSp>
        <p:nvGrpSpPr>
          <p:cNvPr id="15410" name="Group 62"/>
          <p:cNvGrpSpPr>
            <a:grpSpLocks/>
          </p:cNvGrpSpPr>
          <p:nvPr/>
        </p:nvGrpSpPr>
        <p:grpSpPr bwMode="auto">
          <a:xfrm>
            <a:off x="166688" y="876300"/>
            <a:ext cx="584200" cy="320675"/>
            <a:chOff x="396" y="681"/>
            <a:chExt cx="368" cy="202"/>
          </a:xfrm>
        </p:grpSpPr>
        <p:sp>
          <p:nvSpPr>
            <p:cNvPr id="15433" name="AutoShape 63"/>
            <p:cNvSpPr>
              <a:spLocks noChangeArrowheads="1"/>
            </p:cNvSpPr>
            <p:nvPr/>
          </p:nvSpPr>
          <p:spPr bwMode="auto">
            <a:xfrm>
              <a:off x="469" y="681"/>
              <a:ext cx="295" cy="202"/>
            </a:xfrm>
            <a:prstGeom prst="roundRect">
              <a:avLst>
                <a:gd name="adj" fmla="val 39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400" b="1"/>
                <a:t>인재채용</a:t>
              </a:r>
            </a:p>
          </p:txBody>
        </p:sp>
        <p:sp>
          <p:nvSpPr>
            <p:cNvPr id="15434" name="AutoShape 64"/>
            <p:cNvSpPr>
              <a:spLocks noChangeArrowheads="1"/>
            </p:cNvSpPr>
            <p:nvPr/>
          </p:nvSpPr>
          <p:spPr bwMode="auto">
            <a:xfrm flipH="1">
              <a:off x="396" y="744"/>
              <a:ext cx="93" cy="101"/>
            </a:xfrm>
            <a:prstGeom prst="flowChartPunchedCard">
              <a:avLst/>
            </a:prstGeom>
            <a:solidFill>
              <a:srgbClr val="DDDDDD"/>
            </a:solidFill>
            <a:ln w="317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5411" name="Text Box 70"/>
          <p:cNvSpPr txBox="1">
            <a:spLocks noChangeArrowheads="1"/>
          </p:cNvSpPr>
          <p:nvPr/>
        </p:nvSpPr>
        <p:spPr bwMode="auto">
          <a:xfrm>
            <a:off x="1804988" y="909638"/>
            <a:ext cx="4349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1000" b="1"/>
              <a:t>FAQ</a:t>
            </a:r>
          </a:p>
        </p:txBody>
      </p:sp>
      <p:sp>
        <p:nvSpPr>
          <p:cNvPr id="15412" name="AutoShape 53"/>
          <p:cNvSpPr>
            <a:spLocks noChangeArrowheads="1"/>
          </p:cNvSpPr>
          <p:nvPr/>
        </p:nvSpPr>
        <p:spPr bwMode="auto">
          <a:xfrm>
            <a:off x="1714500" y="966788"/>
            <a:ext cx="144463" cy="144462"/>
          </a:xfrm>
          <a:prstGeom prst="roundRect">
            <a:avLst>
              <a:gd name="adj" fmla="val 16667"/>
            </a:avLst>
          </a:prstGeom>
          <a:solidFill>
            <a:srgbClr val="CCC08E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▶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5413" name="Text Box 44"/>
          <p:cNvSpPr txBox="1">
            <a:spLocks noChangeArrowheads="1"/>
          </p:cNvSpPr>
          <p:nvPr/>
        </p:nvSpPr>
        <p:spPr bwMode="auto">
          <a:xfrm>
            <a:off x="168275" y="1179513"/>
            <a:ext cx="1330325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인재채용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ko-KR" altLang="en-US" sz="600" dirty="0">
                <a:solidFill>
                  <a:srgbClr val="7030A0"/>
                </a:solidFill>
              </a:rPr>
              <a:t>▶</a:t>
            </a:r>
            <a:r>
              <a:rPr lang="ko-KR" altLang="en-US" dirty="0"/>
              <a:t>인재상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sz="600" dirty="0">
                <a:solidFill>
                  <a:srgbClr val="7030A0"/>
                </a:solidFill>
              </a:rPr>
              <a:t>▶</a:t>
            </a:r>
            <a:r>
              <a:rPr lang="ko-KR" altLang="en-US" dirty="0"/>
              <a:t>급여 및 복지</a:t>
            </a:r>
            <a:r>
              <a:rPr lang="ko-KR" altLang="en-US" b="1" dirty="0">
                <a:solidFill>
                  <a:srgbClr val="7030A0"/>
                </a:solidFill>
              </a:rPr>
              <a:t/>
            </a:r>
            <a:br>
              <a:rPr lang="ko-KR" altLang="en-US" b="1" dirty="0">
                <a:solidFill>
                  <a:srgbClr val="7030A0"/>
                </a:solidFill>
              </a:rPr>
            </a:br>
            <a:r>
              <a:rPr lang="ko-KR" altLang="en-US" dirty="0"/>
              <a:t>   </a:t>
            </a:r>
            <a:r>
              <a:rPr lang="ko-KR" altLang="en-US" sz="600" dirty="0">
                <a:solidFill>
                  <a:srgbClr val="7030A0"/>
                </a:solidFill>
              </a:rPr>
              <a:t>▶</a:t>
            </a:r>
            <a:r>
              <a:rPr lang="ko-KR" altLang="en-US" dirty="0" err="1"/>
              <a:t>상사채용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sz="600" dirty="0">
                <a:solidFill>
                  <a:srgbClr val="606060"/>
                </a:solidFill>
              </a:rPr>
              <a:t>▶</a:t>
            </a:r>
            <a:r>
              <a:rPr lang="ko-KR" altLang="en-US" dirty="0"/>
              <a:t>수시채용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ko-KR" altLang="en-US" sz="600" dirty="0">
                <a:solidFill>
                  <a:srgbClr val="606060"/>
                </a:solidFill>
              </a:rPr>
              <a:t>▶</a:t>
            </a:r>
            <a:r>
              <a:rPr lang="ko-KR" altLang="en-US" dirty="0"/>
              <a:t>채용절차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ko-KR" altLang="en-US" sz="600" dirty="0">
                <a:solidFill>
                  <a:srgbClr val="606060"/>
                </a:solidFill>
              </a:rPr>
              <a:t>▶</a:t>
            </a:r>
            <a:r>
              <a:rPr lang="en-US" altLang="ko-KR" b="1" dirty="0">
                <a:solidFill>
                  <a:srgbClr val="7030A0"/>
                </a:solidFill>
              </a:rPr>
              <a:t>FAQ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sz="600" dirty="0">
                <a:solidFill>
                  <a:srgbClr val="606060"/>
                </a:solidFill>
              </a:rPr>
              <a:t>▶</a:t>
            </a:r>
            <a:r>
              <a:rPr lang="ko-KR" altLang="en-US" dirty="0" err="1"/>
              <a:t>합격자발표</a:t>
            </a:r>
            <a:endParaRPr lang="ko-KR" altLang="en-US" dirty="0"/>
          </a:p>
          <a:p>
            <a:pPr algn="l" eaLnBrk="1" hangingPunct="1">
              <a:lnSpc>
                <a:spcPct val="220000"/>
              </a:lnSpc>
              <a:buFontTx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희망인턴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414" name="Text Box 57"/>
          <p:cNvSpPr txBox="1">
            <a:spLocks noChangeArrowheads="1"/>
          </p:cNvSpPr>
          <p:nvPr/>
        </p:nvSpPr>
        <p:spPr bwMode="auto">
          <a:xfrm>
            <a:off x="5613400" y="928688"/>
            <a:ext cx="14462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66CC"/>
                </a:solidFill>
              </a:rPr>
              <a:t>HOME</a:t>
            </a:r>
            <a:r>
              <a:rPr lang="en-US" altLang="ko-KR">
                <a:solidFill>
                  <a:srgbClr val="808080"/>
                </a:solidFill>
              </a:rPr>
              <a:t>  &gt;  </a:t>
            </a:r>
            <a:r>
              <a:rPr lang="ko-KR" altLang="en-US">
                <a:solidFill>
                  <a:srgbClr val="0066CC"/>
                </a:solidFill>
              </a:rPr>
              <a:t>인재채용</a:t>
            </a:r>
            <a:r>
              <a:rPr lang="ko-KR" altLang="en-US">
                <a:solidFill>
                  <a:srgbClr val="808080"/>
                </a:solidFill>
              </a:rPr>
              <a:t> </a:t>
            </a:r>
            <a:r>
              <a:rPr lang="en-US" altLang="ko-KR">
                <a:solidFill>
                  <a:srgbClr val="808080"/>
                </a:solidFill>
              </a:rPr>
              <a:t>&gt;  FAQ</a:t>
            </a:r>
            <a:endParaRPr lang="ko-KR" altLang="en-US">
              <a:solidFill>
                <a:srgbClr val="808080"/>
              </a:solidFill>
            </a:endParaRPr>
          </a:p>
        </p:txBody>
      </p:sp>
      <p:sp>
        <p:nvSpPr>
          <p:cNvPr id="15415" name="AutoShape 177"/>
          <p:cNvSpPr>
            <a:spLocks noChangeArrowheads="1"/>
          </p:cNvSpPr>
          <p:nvPr/>
        </p:nvSpPr>
        <p:spPr bwMode="auto">
          <a:xfrm>
            <a:off x="1693863" y="1293813"/>
            <a:ext cx="458787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번호</a:t>
            </a:r>
          </a:p>
        </p:txBody>
      </p:sp>
      <p:sp>
        <p:nvSpPr>
          <p:cNvPr id="15416" name="AutoShape 178"/>
          <p:cNvSpPr>
            <a:spLocks noChangeArrowheads="1"/>
          </p:cNvSpPr>
          <p:nvPr/>
        </p:nvSpPr>
        <p:spPr bwMode="auto">
          <a:xfrm>
            <a:off x="6477000" y="1293813"/>
            <a:ext cx="630238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조회수</a:t>
            </a:r>
          </a:p>
        </p:txBody>
      </p:sp>
      <p:sp>
        <p:nvSpPr>
          <p:cNvPr id="15417" name="AutoShape 179"/>
          <p:cNvSpPr>
            <a:spLocks noChangeArrowheads="1"/>
          </p:cNvSpPr>
          <p:nvPr/>
        </p:nvSpPr>
        <p:spPr bwMode="auto">
          <a:xfrm>
            <a:off x="2181225" y="1293813"/>
            <a:ext cx="4267200" cy="238125"/>
          </a:xfrm>
          <a:prstGeom prst="roundRect">
            <a:avLst>
              <a:gd name="adj" fmla="val 12667"/>
            </a:avLst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제목</a:t>
            </a:r>
          </a:p>
        </p:txBody>
      </p:sp>
      <p:sp>
        <p:nvSpPr>
          <p:cNvPr id="15418" name="Text Box 180"/>
          <p:cNvSpPr txBox="1">
            <a:spLocks noChangeArrowheads="1"/>
          </p:cNvSpPr>
          <p:nvPr/>
        </p:nvSpPr>
        <p:spPr bwMode="auto">
          <a:xfrm>
            <a:off x="2187575" y="15763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5419" name="Text Box 180"/>
          <p:cNvSpPr txBox="1">
            <a:spLocks noChangeArrowheads="1"/>
          </p:cNvSpPr>
          <p:nvPr/>
        </p:nvSpPr>
        <p:spPr bwMode="auto">
          <a:xfrm>
            <a:off x="1770063" y="1576388"/>
            <a:ext cx="317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01</a:t>
            </a:r>
          </a:p>
        </p:txBody>
      </p:sp>
      <p:sp>
        <p:nvSpPr>
          <p:cNvPr id="15420" name="Text Box 180"/>
          <p:cNvSpPr txBox="1">
            <a:spLocks noChangeArrowheads="1"/>
          </p:cNvSpPr>
          <p:nvPr/>
        </p:nvSpPr>
        <p:spPr bwMode="auto">
          <a:xfrm>
            <a:off x="6542088" y="1576388"/>
            <a:ext cx="4937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7,541</a:t>
            </a:r>
            <a:endParaRPr lang="ko-KR" altLang="en-US" sz="900"/>
          </a:p>
        </p:txBody>
      </p:sp>
      <p:sp>
        <p:nvSpPr>
          <p:cNvPr id="15421" name="Line 193"/>
          <p:cNvSpPr>
            <a:spLocks noChangeShapeType="1"/>
          </p:cNvSpPr>
          <p:nvPr/>
        </p:nvSpPr>
        <p:spPr bwMode="auto">
          <a:xfrm flipV="1">
            <a:off x="1703388" y="2997200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22" name="Text Box 192"/>
          <p:cNvSpPr txBox="1">
            <a:spLocks noChangeArrowheads="1"/>
          </p:cNvSpPr>
          <p:nvPr/>
        </p:nvSpPr>
        <p:spPr bwMode="auto">
          <a:xfrm>
            <a:off x="1735138" y="1871663"/>
            <a:ext cx="4127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900" b="1"/>
              <a:t>답변</a:t>
            </a:r>
          </a:p>
        </p:txBody>
      </p:sp>
      <p:sp>
        <p:nvSpPr>
          <p:cNvPr id="15423" name="Text Box 180"/>
          <p:cNvSpPr txBox="1">
            <a:spLocks noChangeArrowheads="1"/>
          </p:cNvSpPr>
          <p:nvPr/>
        </p:nvSpPr>
        <p:spPr bwMode="auto">
          <a:xfrm>
            <a:off x="2187575" y="1863725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5424" name="Text Box 180"/>
          <p:cNvSpPr txBox="1">
            <a:spLocks noChangeArrowheads="1"/>
          </p:cNvSpPr>
          <p:nvPr/>
        </p:nvSpPr>
        <p:spPr bwMode="auto">
          <a:xfrm>
            <a:off x="2187575" y="303053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5425" name="Text Box 180"/>
          <p:cNvSpPr txBox="1">
            <a:spLocks noChangeArrowheads="1"/>
          </p:cNvSpPr>
          <p:nvPr/>
        </p:nvSpPr>
        <p:spPr bwMode="auto">
          <a:xfrm>
            <a:off x="1770063" y="3030538"/>
            <a:ext cx="317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02</a:t>
            </a:r>
          </a:p>
        </p:txBody>
      </p:sp>
      <p:sp>
        <p:nvSpPr>
          <p:cNvPr id="15426" name="Text Box 180"/>
          <p:cNvSpPr txBox="1">
            <a:spLocks noChangeArrowheads="1"/>
          </p:cNvSpPr>
          <p:nvPr/>
        </p:nvSpPr>
        <p:spPr bwMode="auto">
          <a:xfrm>
            <a:off x="6542088" y="3030538"/>
            <a:ext cx="4937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7,541</a:t>
            </a:r>
            <a:endParaRPr lang="ko-KR" altLang="en-US" sz="900"/>
          </a:p>
        </p:txBody>
      </p:sp>
      <p:sp>
        <p:nvSpPr>
          <p:cNvPr id="15427" name="Line 193"/>
          <p:cNvSpPr>
            <a:spLocks noChangeShapeType="1"/>
          </p:cNvSpPr>
          <p:nvPr/>
        </p:nvSpPr>
        <p:spPr bwMode="auto">
          <a:xfrm flipV="1">
            <a:off x="1703388" y="3284538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28" name="Text Box 180"/>
          <p:cNvSpPr txBox="1">
            <a:spLocks noChangeArrowheads="1"/>
          </p:cNvSpPr>
          <p:nvPr/>
        </p:nvSpPr>
        <p:spPr bwMode="auto">
          <a:xfrm>
            <a:off x="2187575" y="3328988"/>
            <a:ext cx="9080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sz="900"/>
              <a:t>희망아카데미 </a:t>
            </a:r>
          </a:p>
        </p:txBody>
      </p:sp>
      <p:sp>
        <p:nvSpPr>
          <p:cNvPr id="15429" name="Text Box 180"/>
          <p:cNvSpPr txBox="1">
            <a:spLocks noChangeArrowheads="1"/>
          </p:cNvSpPr>
          <p:nvPr/>
        </p:nvSpPr>
        <p:spPr bwMode="auto">
          <a:xfrm>
            <a:off x="1770063" y="3328988"/>
            <a:ext cx="317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03</a:t>
            </a:r>
          </a:p>
        </p:txBody>
      </p:sp>
      <p:sp>
        <p:nvSpPr>
          <p:cNvPr id="15430" name="Text Box 180"/>
          <p:cNvSpPr txBox="1">
            <a:spLocks noChangeArrowheads="1"/>
          </p:cNvSpPr>
          <p:nvPr/>
        </p:nvSpPr>
        <p:spPr bwMode="auto">
          <a:xfrm>
            <a:off x="6542088" y="3328988"/>
            <a:ext cx="4937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5725" indent="-85725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sz="900"/>
              <a:t>7,541</a:t>
            </a:r>
            <a:endParaRPr lang="ko-KR" altLang="en-US" sz="900"/>
          </a:p>
        </p:txBody>
      </p:sp>
      <p:sp>
        <p:nvSpPr>
          <p:cNvPr id="15431" name="Line 193"/>
          <p:cNvSpPr>
            <a:spLocks noChangeShapeType="1"/>
          </p:cNvSpPr>
          <p:nvPr/>
        </p:nvSpPr>
        <p:spPr bwMode="auto">
          <a:xfrm flipV="1">
            <a:off x="1703388" y="3582988"/>
            <a:ext cx="5411787" cy="6350"/>
          </a:xfrm>
          <a:prstGeom prst="line">
            <a:avLst/>
          </a:prstGeom>
          <a:noFill/>
          <a:ln w="31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32" name="Text Box 46"/>
          <p:cNvSpPr txBox="1">
            <a:spLocks noChangeArrowheads="1"/>
          </p:cNvSpPr>
          <p:nvPr/>
        </p:nvSpPr>
        <p:spPr bwMode="auto">
          <a:xfrm>
            <a:off x="9272588" y="1168400"/>
            <a:ext cx="4222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/>
              <a:t>0106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제작 구분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25</a:t>
            </a:fld>
            <a:endParaRPr lang="ko-KR" altLang="en-US"/>
          </a:p>
        </p:txBody>
      </p:sp>
      <p:graphicFrame>
        <p:nvGraphicFramePr>
          <p:cNvPr id="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04589"/>
              </p:ext>
            </p:extLst>
          </p:nvPr>
        </p:nvGraphicFramePr>
        <p:xfrm>
          <a:off x="349006" y="785560"/>
          <a:ext cx="9227073" cy="5496480"/>
        </p:xfrm>
        <a:graphic>
          <a:graphicData uri="http://schemas.openxmlformats.org/drawingml/2006/table">
            <a:tbl>
              <a:tblPr/>
              <a:tblGrid>
                <a:gridCol w="674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 기능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상대적 중요도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화면을 제공해 주어야 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로그인 버튼을 클릭하면 로그인 화면을 제공해 주어야 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선택한 이미지를 제공해 주어야 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사이트 맵 화면을 제공해 주어야 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33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765175"/>
            <a:ext cx="6789737" cy="38347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154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40" y="777875"/>
            <a:ext cx="6809586" cy="38449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0400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영상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Adobe XD 2020-12-09 11-46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721" y="1230713"/>
            <a:ext cx="6690641" cy="41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7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7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1573"/>
              </p:ext>
            </p:extLst>
          </p:nvPr>
        </p:nvGraphicFramePr>
        <p:xfrm>
          <a:off x="349007" y="785560"/>
          <a:ext cx="9212506" cy="5496480"/>
        </p:xfrm>
        <a:graphic>
          <a:graphicData uri="http://schemas.openxmlformats.org/drawingml/2006/table">
            <a:tbl>
              <a:tblPr/>
              <a:tblGrid>
                <a:gridCol w="102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개정 내용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 여부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Ver1.0.0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개정 이력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 개요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페르소나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개정 이력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서비스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973185"/>
              </p:ext>
            </p:extLst>
          </p:nvPr>
        </p:nvGraphicFramePr>
        <p:xfrm>
          <a:off x="349007" y="785560"/>
          <a:ext cx="9203784" cy="2788770"/>
        </p:xfrm>
        <a:graphic>
          <a:graphicData uri="http://schemas.openxmlformats.org/drawingml/2006/table">
            <a:tbl>
              <a:tblPr/>
              <a:tblGrid>
                <a:gridCol w="1111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2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 배경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준비할게 많은 캠핑의 진입장벽을 낮춤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 목적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여러 캠핑장을 한눈에 비교하여 계획하는 시간절약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캠핑에 필요한 장비를 대여해주어 진입장벽을 낮춤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 효과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 준비할 때의 부담 감소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캠핑장 홍보 효과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요약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캠핑장만 고르면 해당 캠핑장과 연동하여 예약 진행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 취향에 맞게 다양한 캠핑용품을 대여 가능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 사항</a:t>
                      </a: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9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요구사항 정의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4</a:t>
            </a:fld>
            <a:endParaRPr lang="ko-KR" altLang="en-US"/>
          </a:p>
        </p:txBody>
      </p:sp>
      <p:graphicFrame>
        <p:nvGraphicFramePr>
          <p:cNvPr id="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59730"/>
              </p:ext>
            </p:extLst>
          </p:nvPr>
        </p:nvGraphicFramePr>
        <p:xfrm>
          <a:off x="349006" y="785560"/>
          <a:ext cx="9212508" cy="5496480"/>
        </p:xfrm>
        <a:graphic>
          <a:graphicData uri="http://schemas.openxmlformats.org/drawingml/2006/table">
            <a:tbl>
              <a:tblPr/>
              <a:tblGrid>
                <a:gridCol w="64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RFP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 여부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959832" y="152736"/>
            <a:ext cx="2552302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solidFill>
                  <a:srgbClr val="202124"/>
                </a:solidFill>
                <a:latin typeface="Apple SD Gothic Neo"/>
              </a:rPr>
              <a:t>cf</a:t>
            </a:r>
            <a:r>
              <a:rPr lang="en-US" altLang="ko-KR" sz="1400" b="1" dirty="0" smtClean="0">
                <a:solidFill>
                  <a:srgbClr val="202124"/>
                </a:solidFill>
                <a:latin typeface="Apple SD Gothic Neo"/>
              </a:rPr>
              <a:t>) RFP : request </a:t>
            </a:r>
            <a:r>
              <a:rPr lang="en-US" altLang="ko-KR" sz="1400" b="1" dirty="0">
                <a:solidFill>
                  <a:srgbClr val="202124"/>
                </a:solidFill>
                <a:latin typeface="Apple SD Gothic Neo"/>
              </a:rPr>
              <a:t>for proposal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65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페르소나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22342564-AFF0-4D53-A235-8C0183F1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16869"/>
              </p:ext>
            </p:extLst>
          </p:nvPr>
        </p:nvGraphicFramePr>
        <p:xfrm>
          <a:off x="346228" y="764704"/>
          <a:ext cx="2209547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0D472C5C-7761-49B6-861F-520AB9BD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88789"/>
              </p:ext>
            </p:extLst>
          </p:nvPr>
        </p:nvGraphicFramePr>
        <p:xfrm>
          <a:off x="346228" y="3294283"/>
          <a:ext cx="2221375" cy="304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0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윤현도</a:t>
                      </a:r>
                      <a:endParaRPr lang="en-US" altLang="ko-KR" sz="1600" b="1" spc="-8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7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900" b="0" spc="-8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112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C2F29E-F7D4-4D77-B717-EE278E37BECA}"/>
              </a:ext>
            </a:extLst>
          </p:cNvPr>
          <p:cNvSpPr txBox="1"/>
          <p:nvPr/>
        </p:nvSpPr>
        <p:spPr>
          <a:xfrm>
            <a:off x="533038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나이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직업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거주지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결혼여부</a:t>
            </a:r>
            <a:endParaRPr lang="en-GB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취미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9CDF7-27AA-4AA6-8D23-B33918FEDC5A}"/>
              </a:ext>
            </a:extLst>
          </p:cNvPr>
          <p:cNvSpPr txBox="1"/>
          <p:nvPr/>
        </p:nvSpPr>
        <p:spPr>
          <a:xfrm>
            <a:off x="1429683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52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직장인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서울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기혼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여행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805443"/>
              </p:ext>
            </p:extLst>
          </p:nvPr>
        </p:nvGraphicFramePr>
        <p:xfrm>
          <a:off x="2747998" y="764705"/>
          <a:ext cx="5992568" cy="557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프로필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가족과 함께 여행 다니는 것을 좋아한다</a:t>
                      </a:r>
                      <a:r>
                        <a:rPr lang="en-US" altLang="ko-KR" sz="10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온라인에 익숙하지 않아 서핑에 미숙하다</a:t>
                      </a:r>
                      <a:r>
                        <a:rPr lang="en-US" altLang="ko-KR" sz="10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가족들과 여행을 가기 위해 온라인으로 캠핑장을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예약하고자 한다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온라인으로 쉽게 예약하기를 원한다</a:t>
                      </a:r>
                      <a:r>
                        <a:rPr lang="en-US" altLang="ko-KR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0" i="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  <a:cs typeface="Times New Roman" pitchFamily="18" charset="0"/>
                        </a:rPr>
                        <a:t>불만사항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목적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79477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너무 많은 캠핑장이 있어서 어디로 가야할지 모르겠다</a:t>
                      </a:r>
                      <a:r>
                        <a:rPr lang="en-US" altLang="ko-KR" sz="10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endParaRPr lang="en-US" altLang="ko-KR" sz="1000" dirty="0" smtClean="0">
                        <a:solidFill>
                          <a:srgbClr val="7F7F7F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한눈에 캠핑장을 찾아보기 힘들다</a:t>
                      </a:r>
                      <a:r>
                        <a:rPr lang="en-US" altLang="ko-KR" sz="10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캠핑장을 한눈에 볼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 있도록 제공</a:t>
                      </a:r>
                      <a:endParaRPr lang="en-US" altLang="ko-KR" sz="1000" b="0" i="0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간편하게 이용할 수 있는 예약시스템 제공</a:t>
                      </a:r>
                      <a:endParaRPr lang="en-US" altLang="ko-KR" sz="1000" b="0" i="0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0917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9" y="801139"/>
            <a:ext cx="1663864" cy="21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페르소나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6</a:t>
            </a:fld>
            <a:endParaRPr lang="ko-KR" altLang="en-US"/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22342564-AFF0-4D53-A235-8C0183F1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27222"/>
              </p:ext>
            </p:extLst>
          </p:nvPr>
        </p:nvGraphicFramePr>
        <p:xfrm>
          <a:off x="346228" y="764704"/>
          <a:ext cx="2209547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0D472C5C-7761-49B6-861F-520AB9BD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749375"/>
              </p:ext>
            </p:extLst>
          </p:nvPr>
        </p:nvGraphicFramePr>
        <p:xfrm>
          <a:off x="346228" y="3294283"/>
          <a:ext cx="2221375" cy="304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0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장현수</a:t>
                      </a:r>
                      <a:endParaRPr lang="en-US" altLang="ko-KR" sz="1600" b="1" spc="-8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7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900" b="0" spc="-8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112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C2F29E-F7D4-4D77-B717-EE278E37BECA}"/>
              </a:ext>
            </a:extLst>
          </p:cNvPr>
          <p:cNvSpPr txBox="1"/>
          <p:nvPr/>
        </p:nvSpPr>
        <p:spPr>
          <a:xfrm>
            <a:off x="533038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나이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직업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거주지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결혼여부</a:t>
            </a:r>
            <a:endParaRPr lang="en-GB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취미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9CDF7-27AA-4AA6-8D23-B33918FEDC5A}"/>
              </a:ext>
            </a:extLst>
          </p:cNvPr>
          <p:cNvSpPr txBox="1"/>
          <p:nvPr/>
        </p:nvSpPr>
        <p:spPr>
          <a:xfrm>
            <a:off x="1429683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33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직장인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경기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미혼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운동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99535"/>
              </p:ext>
            </p:extLst>
          </p:nvPr>
        </p:nvGraphicFramePr>
        <p:xfrm>
          <a:off x="2747998" y="764705"/>
          <a:ext cx="5992568" cy="557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프로필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rgbClr val="7F7F7F"/>
                          </a:solidFill>
                        </a:rPr>
                        <a:t>20</a:t>
                      </a: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대 부터 일에 몰두하여 제대로 된</a:t>
                      </a:r>
                      <a:r>
                        <a:rPr lang="ko-KR" altLang="en-US" sz="1000" baseline="0" dirty="0" smtClean="0">
                          <a:solidFill>
                            <a:srgbClr val="7F7F7F"/>
                          </a:solidFill>
                        </a:rPr>
                        <a:t> 휴식을 가져본 적이 없다</a:t>
                      </a:r>
                      <a:r>
                        <a:rPr lang="en-US" altLang="ko-KR" sz="1000" baseline="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endParaRPr lang="en-US" altLang="ko-KR" sz="1000" b="1" baseline="0" dirty="0" smtClean="0">
                        <a:solidFill>
                          <a:srgbClr val="7F7F7F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>
                          <a:solidFill>
                            <a:srgbClr val="7F7F7F"/>
                          </a:solidFill>
                        </a:rPr>
                        <a:t>혼자 시간을 보내는 것을 좋아한다</a:t>
                      </a:r>
                      <a:r>
                        <a:rPr lang="en-US" altLang="ko-KR" sz="1000" baseline="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>
                          <a:solidFill>
                            <a:srgbClr val="7F7F7F"/>
                          </a:solidFill>
                        </a:rPr>
                        <a:t>조용한 곳을 좋아한다</a:t>
                      </a:r>
                      <a:r>
                        <a:rPr lang="en-US" altLang="ko-KR" sz="1000" baseline="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None/>
                      </a:pPr>
                      <a:endParaRPr lang="ko-KR" altLang="en-US" sz="1000" dirty="0" smtClean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혼자 만의 시간을 즐길 수 있는 조용한 곳에서 휴식을 가지고 싶다</a:t>
                      </a:r>
                      <a:r>
                        <a:rPr lang="en-US" altLang="ko-KR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캠핑을 계획하는데 시간을 많이 허비하고 싶지 않다</a:t>
                      </a:r>
                      <a:r>
                        <a:rPr lang="en-US" altLang="ko-KR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0" i="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  <a:cs typeface="Times New Roman" pitchFamily="18" charset="0"/>
                        </a:rPr>
                        <a:t>불만사항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목적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79477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대부분의 캠핑장이 시끄럽다</a:t>
                      </a:r>
                      <a:r>
                        <a:rPr lang="en-US" altLang="ko-KR" sz="10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캠핑장을 고를</a:t>
                      </a:r>
                      <a:r>
                        <a:rPr lang="ko-KR" altLang="en-US" sz="1000" baseline="0" dirty="0" smtClean="0">
                          <a:solidFill>
                            <a:srgbClr val="7F7F7F"/>
                          </a:solidFill>
                        </a:rPr>
                        <a:t> 때</a:t>
                      </a: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 많은 시간을 투자해야한다</a:t>
                      </a:r>
                      <a:r>
                        <a:rPr lang="en-US" altLang="ko-KR" sz="10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 캠핑장을 제공하여 계획하는 시간을 절약</a:t>
                      </a:r>
                      <a:endParaRPr lang="en-US" altLang="ko-KR" sz="1000" b="0" i="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캠핑장과 연동으로 예약의 번거로움 감소</a:t>
                      </a:r>
                      <a:endParaRPr lang="ko-KR" altLang="en-US" sz="1000" b="0" i="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0917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847749"/>
            <a:ext cx="1674421" cy="20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8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페르소나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7</a:t>
            </a:fld>
            <a:endParaRPr lang="ko-KR" altLang="en-US"/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22342564-AFF0-4D53-A235-8C0183F1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70324"/>
              </p:ext>
            </p:extLst>
          </p:nvPr>
        </p:nvGraphicFramePr>
        <p:xfrm>
          <a:off x="346228" y="764704"/>
          <a:ext cx="2209547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0D472C5C-7761-49B6-861F-520AB9BD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121712"/>
              </p:ext>
            </p:extLst>
          </p:nvPr>
        </p:nvGraphicFramePr>
        <p:xfrm>
          <a:off x="346228" y="3294283"/>
          <a:ext cx="2221375" cy="304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0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김지연</a:t>
                      </a:r>
                      <a:endParaRPr lang="en-US" altLang="ko-KR" sz="1600" b="1" spc="-8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7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900" b="0" spc="-8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112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C2F29E-F7D4-4D77-B717-EE278E37BECA}"/>
              </a:ext>
            </a:extLst>
          </p:cNvPr>
          <p:cNvSpPr txBox="1"/>
          <p:nvPr/>
        </p:nvSpPr>
        <p:spPr>
          <a:xfrm>
            <a:off x="533038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나이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직업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거주지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결혼여부</a:t>
            </a:r>
            <a:endParaRPr lang="en-GB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취미</a:t>
            </a:r>
            <a:endParaRPr 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9CDF7-27AA-4AA6-8D23-B33918FEDC5A}"/>
              </a:ext>
            </a:extLst>
          </p:cNvPr>
          <p:cNvSpPr txBox="1"/>
          <p:nvPr/>
        </p:nvSpPr>
        <p:spPr>
          <a:xfrm>
            <a:off x="1429683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24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대학생</a:t>
            </a:r>
            <a:endParaRPr lang="en-US" altLang="ko-KR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인천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미혼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음악듣기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127628"/>
              </p:ext>
            </p:extLst>
          </p:nvPr>
        </p:nvGraphicFramePr>
        <p:xfrm>
          <a:off x="2747998" y="764705"/>
          <a:ext cx="5992568" cy="557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프로필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매우 활동적으로 </a:t>
                      </a:r>
                      <a:r>
                        <a:rPr lang="ko-KR" altLang="en-US" sz="1000" baseline="0" dirty="0" smtClean="0">
                          <a:solidFill>
                            <a:srgbClr val="7F7F7F"/>
                          </a:solidFill>
                        </a:rPr>
                        <a:t>친구들과 노는 것을 좋아한다</a:t>
                      </a:r>
                      <a:r>
                        <a:rPr lang="en-US" altLang="ko-KR" sz="1000" baseline="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새로운 친구를 사귀는 것을 좋아한다</a:t>
                      </a:r>
                      <a:r>
                        <a:rPr lang="en-US" altLang="ko-KR" sz="10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아직 학생이라 금전적인 여유가 별로 없다</a:t>
                      </a:r>
                      <a:r>
                        <a:rPr lang="en-US" altLang="ko-KR" sz="100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새로운 친구를 사귀고 놀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 있는 캠핑장을 찾고 싶다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ko-KR" altLang="en-US" sz="1000" b="0" i="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  <a:cs typeface="Times New Roman" pitchFamily="18" charset="0"/>
                        </a:rPr>
                        <a:t>불만사항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목적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79477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rgbClr val="7F7F7F"/>
                          </a:solidFill>
                        </a:rPr>
                        <a:t>캠핑장 예약과 </a:t>
                      </a:r>
                      <a:r>
                        <a:rPr lang="ko-KR" altLang="en-US" sz="1000" baseline="0" dirty="0" smtClean="0">
                          <a:solidFill>
                            <a:srgbClr val="7F7F7F"/>
                          </a:solidFill>
                        </a:rPr>
                        <a:t>장비 대여를 따로따로 해야 되는 곳이 있어 불편하다</a:t>
                      </a:r>
                      <a:r>
                        <a:rPr lang="en-US" altLang="ko-KR" sz="1000" baseline="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>
                          <a:solidFill>
                            <a:srgbClr val="7F7F7F"/>
                          </a:solidFill>
                        </a:rPr>
                        <a:t>청결하지 못한 캠핑장이 많다</a:t>
                      </a:r>
                      <a:r>
                        <a:rPr lang="en-US" altLang="ko-KR" sz="1000" baseline="0" dirty="0" smtClean="0">
                          <a:solidFill>
                            <a:srgbClr val="7F7F7F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캠핑장 예약과 장비 대여를 한 곳에서 해결</a:t>
                      </a:r>
                      <a:endParaRPr lang="en-US" altLang="ko-KR" sz="1000" b="0" i="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캠핑장 별로 솔직한 리뷰를 제공</a:t>
                      </a:r>
                      <a:endParaRPr lang="ko-KR" altLang="en-US" sz="1000" b="0" i="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0917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94" y="1000833"/>
            <a:ext cx="1906813" cy="17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와이어프레임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5" name="_x48363456" descr="EMB0000141410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692150"/>
            <a:ext cx="7553933" cy="525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074944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">
  <a:themeElements>
    <a:clrScheme name="메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메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메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빈페이지">
  <a:themeElements>
    <a:clrScheme name="빈페이지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빈페이지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빈페이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연구자료">
  <a:themeElements>
    <a:clrScheme name="연구자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자료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연구자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25079</TotalTime>
  <Words>1068</Words>
  <Application>Microsoft Office PowerPoint</Application>
  <PresentationFormat>A4 용지(210x297mm)</PresentationFormat>
  <Paragraphs>491</Paragraphs>
  <Slides>29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43" baseType="lpstr">
      <vt:lpstr>Apple SD Gothic Neo</vt:lpstr>
      <vt:lpstr>HY각헤드라인M</vt:lpstr>
      <vt:lpstr>HY견고딕</vt:lpstr>
      <vt:lpstr>굴림</vt:lpstr>
      <vt:lpstr>돋움</vt:lpstr>
      <vt:lpstr>돋움체</vt:lpstr>
      <vt:lpstr>맑은 고딕</vt:lpstr>
      <vt:lpstr>Arial</vt:lpstr>
      <vt:lpstr>Tahoma</vt:lpstr>
      <vt:lpstr>Times New Roman</vt:lpstr>
      <vt:lpstr>Verdana</vt:lpstr>
      <vt:lpstr>메인</vt:lpstr>
      <vt:lpstr>빈페이지</vt:lpstr>
      <vt:lpstr>연구자료</vt:lpstr>
      <vt:lpstr>캠핑장 소개</vt:lpstr>
      <vt:lpstr>목차</vt:lpstr>
      <vt:lpstr>1. 개정 이력</vt:lpstr>
      <vt:lpstr>2. 서비스 개요</vt:lpstr>
      <vt:lpstr>3. 요구사항 정의</vt:lpstr>
      <vt:lpstr>4. 페르소나 (1)</vt:lpstr>
      <vt:lpstr>4. 페르소나 (2)</vt:lpstr>
      <vt:lpstr>4. 페르소나 (3)</vt:lpstr>
      <vt:lpstr>5. 와이어프레임 (1)</vt:lpstr>
      <vt:lpstr>5. 와이어프레임 (2)</vt:lpstr>
      <vt:lpstr>6. 시스템 구조</vt:lpstr>
      <vt:lpstr>7. 사이트맵 구조 (1)</vt:lpstr>
      <vt:lpstr>7. 사이트맵 구조 (2)</vt:lpstr>
      <vt:lpstr>8. 사이트맵 상세</vt:lpstr>
      <vt:lpstr>9. 프로세스 정의</vt:lpstr>
      <vt:lpstr>10. 디자인 시스템 (1)</vt:lpstr>
      <vt:lpstr>10. 디자인 시스템 (2)</vt:lpstr>
      <vt:lpstr>10. 디자인 시스템 (3)</vt:lpstr>
      <vt:lpstr>11.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12. 프로토타입 제작 구분</vt:lpstr>
      <vt:lpstr>13. 프로토타입 (1)</vt:lpstr>
      <vt:lpstr>13. 프로토타입 (2)</vt:lpstr>
      <vt:lpstr>13. 프로토타입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hi-guro</cp:lastModifiedBy>
  <cp:revision>5779</cp:revision>
  <dcterms:created xsi:type="dcterms:W3CDTF">2002-12-23T07:37:47Z</dcterms:created>
  <dcterms:modified xsi:type="dcterms:W3CDTF">2022-10-11T08:30:50Z</dcterms:modified>
</cp:coreProperties>
</file>